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serrat Classic Bold" charset="1" panose="00000800000000000000"/>
      <p:regular r:id="rId26"/>
    </p:embeddedFont>
    <p:embeddedFont>
      <p:font typeface="Poppins Light" charset="1" panose="02000000000000000000"/>
      <p:regular r:id="rId27"/>
    </p:embeddedFont>
    <p:embeddedFont>
      <p:font typeface="Poppins Medium" charset="1" panose="00000600000000000000"/>
      <p:regular r:id="rId28"/>
    </p:embeddedFont>
    <p:embeddedFont>
      <p:font typeface="Poppins" charset="1" panose="00000500000000000000"/>
      <p:regular r:id="rId29"/>
    </p:embeddedFont>
    <p:embeddedFont>
      <p:font typeface="Lora Italics" charset="1" panose="00000500000000000000"/>
      <p:regular r:id="rId30"/>
    </p:embeddedFont>
    <p:embeddedFont>
      <p:font typeface="Poppins Light Bold" charset="1" panose="02000000000000000000"/>
      <p:regular r:id="rId31"/>
    </p:embeddedFont>
    <p:embeddedFont>
      <p:font typeface="Canva Sans Bold" charset="1" panose="020B0803030501040103"/>
      <p:regular r:id="rId32"/>
    </p:embeddedFont>
    <p:embeddedFont>
      <p:font typeface="Canva Sans" charset="1" panose="020B0503030501040103"/>
      <p:regular r:id="rId33"/>
    </p:embeddedFont>
    <p:embeddedFont>
      <p:font typeface="Montserrat Classic" charset="1" panose="00000500000000000000"/>
      <p:regular r:id="rId34"/>
    </p:embeddedFont>
    <p:embeddedFont>
      <p:font typeface="Alice" charset="1" panose="00000500000000000000"/>
      <p:regular r:id="rId35"/>
    </p:embeddedFont>
    <p:embeddedFont>
      <p:font typeface="Montserrat Bold"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https://bjeps.alkafeel.edu.iq/do/search/?q=bp_author_id%3A%227e4beaab-740d-4777-96d1-acc9c629461b%22%20OR%20%28author%3A%22Lena%20abed%20ALraheim%20Hamza%22%20AND%20-bp_author_id%3A%5B%2A%20TO%20%2A%5D%29&amp;start=0&amp;context=23245484" TargetMode="External" Type="http://schemas.openxmlformats.org/officeDocument/2006/relationships/hyperlink"/><Relationship Id="rId4" Target="https://bjeps.alkafeel.edu.iq/do/search/?q=author%3A%22Hussein%20Attya%20Lafta%22&amp;start=0&amp;context=23245484" TargetMode="External" Type="http://schemas.openxmlformats.org/officeDocument/2006/relationships/hyperlink"/><Relationship Id="rId5" Target="https://bjeps.alkafeel.edu.iq/do/search/?q=author%3A%22Sura%20Zaki%20Al-Rashid%22&amp;start=0&amp;context=23245484"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CFC"/>
        </a:solidFill>
      </p:bgPr>
    </p:bg>
    <p:spTree>
      <p:nvGrpSpPr>
        <p:cNvPr id="1" name=""/>
        <p:cNvGrpSpPr/>
        <p:nvPr/>
      </p:nvGrpSpPr>
      <p:grpSpPr>
        <a:xfrm>
          <a:off x="0" y="0"/>
          <a:ext cx="0" cy="0"/>
          <a:chOff x="0" y="0"/>
          <a:chExt cx="0" cy="0"/>
        </a:xfrm>
      </p:grpSpPr>
      <p:grpSp>
        <p:nvGrpSpPr>
          <p:cNvPr name="Group 2" id="2"/>
          <p:cNvGrpSpPr/>
          <p:nvPr/>
        </p:nvGrpSpPr>
        <p:grpSpPr>
          <a:xfrm rot="0">
            <a:off x="16773722" y="8826675"/>
            <a:ext cx="485578" cy="431625"/>
            <a:chOff x="0" y="0"/>
            <a:chExt cx="647437" cy="575500"/>
          </a:xfrm>
        </p:grpSpPr>
        <p:sp>
          <p:nvSpPr>
            <p:cNvPr name="AutoShape 3" id="3"/>
            <p:cNvSpPr/>
            <p:nvPr/>
          </p:nvSpPr>
          <p:spPr>
            <a:xfrm rot="0">
              <a:off x="0" y="0"/>
              <a:ext cx="647437" cy="575500"/>
            </a:xfrm>
            <a:prstGeom prst="rect">
              <a:avLst/>
            </a:prstGeom>
            <a:solidFill>
              <a:srgbClr val="DD211D"/>
            </a:solidFill>
          </p:spPr>
        </p:sp>
        <p:grpSp>
          <p:nvGrpSpPr>
            <p:cNvPr name="Group 4" id="4"/>
            <p:cNvGrpSpPr/>
            <p:nvPr/>
          </p:nvGrpSpPr>
          <p:grpSpPr>
            <a:xfrm rot="0">
              <a:off x="0" y="171992"/>
              <a:ext cx="517352" cy="231517"/>
              <a:chOff x="0" y="0"/>
              <a:chExt cx="959235" cy="429260"/>
            </a:xfrm>
          </p:grpSpPr>
          <p:sp>
            <p:nvSpPr>
              <p:cNvPr name="Freeform 5" id="5"/>
              <p:cNvSpPr/>
              <p:nvPr/>
            </p:nvSpPr>
            <p:spPr>
              <a:xfrm flipH="false" flipV="false" rot="0">
                <a:off x="0" y="-5080"/>
                <a:ext cx="959235" cy="434340"/>
              </a:xfrm>
              <a:custGeom>
                <a:avLst/>
                <a:gdLst/>
                <a:ahLst/>
                <a:cxnLst/>
                <a:rect r="r" b="b" t="t" l="l"/>
                <a:pathLst>
                  <a:path h="434340" w="959235">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name="Freeform 6" id="6"/>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alphaModFix amt="49000"/>
            </a:blip>
            <a:stretch>
              <a:fillRect l="-79026" t="0" r="-45973" b="0"/>
            </a:stretch>
          </a:blipFill>
        </p:spPr>
      </p:sp>
      <p:sp>
        <p:nvSpPr>
          <p:cNvPr name="TextBox 7" id="7"/>
          <p:cNvSpPr txBox="true"/>
          <p:nvPr/>
        </p:nvSpPr>
        <p:spPr>
          <a:xfrm rot="0">
            <a:off x="11374155" y="653066"/>
            <a:ext cx="6331115" cy="9095167"/>
          </a:xfrm>
          <a:prstGeom prst="rect">
            <a:avLst/>
          </a:prstGeom>
        </p:spPr>
        <p:txBody>
          <a:bodyPr anchor="t" rtlCol="false" tIns="0" lIns="0" bIns="0" rIns="0">
            <a:spAutoFit/>
          </a:bodyPr>
          <a:lstStyle/>
          <a:p>
            <a:pPr algn="l">
              <a:lnSpc>
                <a:spcPts val="8970"/>
              </a:lnSpc>
            </a:pPr>
            <a:r>
              <a:rPr lang="en-US" sz="8154" spc="-81">
                <a:solidFill>
                  <a:srgbClr val="BD2640"/>
                </a:solidFill>
                <a:latin typeface="Montserrat Classic Bold"/>
              </a:rPr>
              <a:t>Novel Ensembled Approach To Healthcare Data Analysis</a:t>
            </a:r>
          </a:p>
          <a:p>
            <a:pPr algn="l">
              <a:lnSpc>
                <a:spcPts val="897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398809"/>
            <a:ext cx="5143518" cy="1259782"/>
            <a:chOff x="0" y="0"/>
            <a:chExt cx="1354671" cy="331794"/>
          </a:xfrm>
        </p:grpSpPr>
        <p:sp>
          <p:nvSpPr>
            <p:cNvPr name="Freeform 4" id="4"/>
            <p:cNvSpPr/>
            <p:nvPr/>
          </p:nvSpPr>
          <p:spPr>
            <a:xfrm flipH="false" flipV="false" rot="0">
              <a:off x="0" y="0"/>
              <a:ext cx="1354671" cy="331794"/>
            </a:xfrm>
            <a:custGeom>
              <a:avLst/>
              <a:gdLst/>
              <a:ahLst/>
              <a:cxnLst/>
              <a:rect r="r" b="b" t="t" l="l"/>
              <a:pathLst>
                <a:path h="331794" w="1354671">
                  <a:moveTo>
                    <a:pt x="0" y="0"/>
                  </a:moveTo>
                  <a:lnTo>
                    <a:pt x="1354671" y="0"/>
                  </a:lnTo>
                  <a:lnTo>
                    <a:pt x="1354671" y="331794"/>
                  </a:lnTo>
                  <a:lnTo>
                    <a:pt x="0" y="331794"/>
                  </a:lnTo>
                  <a:close/>
                </a:path>
              </a:pathLst>
            </a:custGeom>
            <a:solidFill>
              <a:srgbClr val="FDFCFC"/>
            </a:solidFill>
          </p:spPr>
        </p:sp>
        <p:sp>
          <p:nvSpPr>
            <p:cNvPr name="TextBox 5" id="5"/>
            <p:cNvSpPr txBox="true"/>
            <p:nvPr/>
          </p:nvSpPr>
          <p:spPr>
            <a:xfrm>
              <a:off x="0" y="-66675"/>
              <a:ext cx="1354671" cy="398469"/>
            </a:xfrm>
            <a:prstGeom prst="rect">
              <a:avLst/>
            </a:prstGeom>
          </p:spPr>
          <p:txBody>
            <a:bodyPr anchor="ctr" rtlCol="false" tIns="50800" lIns="50800" bIns="50800" rIns="50800"/>
            <a:lstStyle/>
            <a:p>
              <a:pPr algn="ctr">
                <a:lnSpc>
                  <a:spcPts val="3680"/>
                </a:lnSpc>
              </a:pPr>
            </a:p>
          </p:txBody>
        </p:sp>
      </p:grpSp>
      <p:sp>
        <p:nvSpPr>
          <p:cNvPr name="TextBox 6" id="6"/>
          <p:cNvSpPr txBox="true"/>
          <p:nvPr/>
        </p:nvSpPr>
        <p:spPr>
          <a:xfrm rot="0">
            <a:off x="1028700" y="952500"/>
            <a:ext cx="3501626" cy="696093"/>
          </a:xfrm>
          <a:prstGeom prst="rect">
            <a:avLst/>
          </a:prstGeom>
        </p:spPr>
        <p:txBody>
          <a:bodyPr anchor="t" rtlCol="false" tIns="0" lIns="0" bIns="0" rIns="0">
            <a:spAutoFit/>
          </a:bodyPr>
          <a:lstStyle/>
          <a:p>
            <a:pPr algn="ctr">
              <a:lnSpc>
                <a:spcPts val="5699"/>
              </a:lnSpc>
            </a:pPr>
            <a:r>
              <a:rPr lang="en-US" sz="4070">
                <a:solidFill>
                  <a:srgbClr val="DD211D"/>
                </a:solidFill>
                <a:latin typeface="Canva Sans Bold"/>
              </a:rPr>
              <a:t>Methodology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sp>
        <p:nvSpPr>
          <p:cNvPr name="TextBox 3" id="3"/>
          <p:cNvSpPr txBox="true"/>
          <p:nvPr/>
        </p:nvSpPr>
        <p:spPr>
          <a:xfrm rot="0">
            <a:off x="3133482" y="2648500"/>
            <a:ext cx="12021036" cy="5896249"/>
          </a:xfrm>
          <a:prstGeom prst="rect">
            <a:avLst/>
          </a:prstGeom>
        </p:spPr>
        <p:txBody>
          <a:bodyPr anchor="t" rtlCol="false" tIns="0" lIns="0" bIns="0" rIns="0">
            <a:spAutoFit/>
          </a:bodyPr>
          <a:lstStyle/>
          <a:p>
            <a:pPr algn="just" marL="1032655" indent="-516327" lvl="1">
              <a:lnSpc>
                <a:spcPts val="9566"/>
              </a:lnSpc>
              <a:buAutoNum type="arabicPeriod" startAt="1"/>
            </a:pPr>
            <a:r>
              <a:rPr lang="en-US" sz="4783">
                <a:solidFill>
                  <a:srgbClr val="FFFFFF"/>
                </a:solidFill>
                <a:latin typeface="Canva Sans"/>
              </a:rPr>
              <a:t>K-Nearest Neighbors (KNN)</a:t>
            </a:r>
          </a:p>
          <a:p>
            <a:pPr algn="just" marL="1032655" indent="-516327" lvl="1">
              <a:lnSpc>
                <a:spcPts val="9566"/>
              </a:lnSpc>
              <a:buAutoNum type="arabicPeriod" startAt="1"/>
            </a:pPr>
            <a:r>
              <a:rPr lang="en-US" sz="4783">
                <a:solidFill>
                  <a:srgbClr val="FFFFFF"/>
                </a:solidFill>
                <a:latin typeface="Canva Sans"/>
              </a:rPr>
              <a:t>Support Vector Machines (SVM)</a:t>
            </a:r>
          </a:p>
          <a:p>
            <a:pPr algn="just" marL="1032655" indent="-516327" lvl="1">
              <a:lnSpc>
                <a:spcPts val="9566"/>
              </a:lnSpc>
              <a:buAutoNum type="arabicPeriod" startAt="1"/>
            </a:pPr>
            <a:r>
              <a:rPr lang="en-US" sz="4783">
                <a:solidFill>
                  <a:srgbClr val="FFFFFF"/>
                </a:solidFill>
                <a:latin typeface="Canva Sans"/>
              </a:rPr>
              <a:t>Decision Trees</a:t>
            </a:r>
          </a:p>
          <a:p>
            <a:pPr algn="just" marL="1032655" indent="-516327" lvl="1">
              <a:lnSpc>
                <a:spcPts val="9566"/>
              </a:lnSpc>
              <a:buAutoNum type="arabicPeriod" startAt="1"/>
            </a:pPr>
            <a:r>
              <a:rPr lang="en-US" sz="4783">
                <a:solidFill>
                  <a:srgbClr val="FFFFFF"/>
                </a:solidFill>
                <a:latin typeface="Canva Sans"/>
              </a:rPr>
              <a:t>Random Forest</a:t>
            </a:r>
          </a:p>
          <a:p>
            <a:pPr algn="just" marL="1032655" indent="-516327" lvl="1">
              <a:lnSpc>
                <a:spcPts val="9566"/>
              </a:lnSpc>
              <a:buAutoNum type="arabicPeriod" startAt="1"/>
            </a:pPr>
            <a:r>
              <a:rPr lang="en-US" sz="4783">
                <a:solidFill>
                  <a:srgbClr val="FFFFFF"/>
                </a:solidFill>
                <a:latin typeface="Canva Sans"/>
              </a:rPr>
              <a:t>XGBoost (Extreme Gradient Boosting)</a:t>
            </a:r>
          </a:p>
        </p:txBody>
      </p:sp>
      <p:sp>
        <p:nvSpPr>
          <p:cNvPr name="Freeform 4" id="4"/>
          <p:cNvSpPr/>
          <p:nvPr/>
        </p:nvSpPr>
        <p:spPr>
          <a:xfrm flipH="false" flipV="false" rot="0">
            <a:off x="14552075" y="632777"/>
            <a:ext cx="3173143" cy="2492360"/>
          </a:xfrm>
          <a:custGeom>
            <a:avLst/>
            <a:gdLst/>
            <a:ahLst/>
            <a:cxnLst/>
            <a:rect r="r" b="b" t="t" l="l"/>
            <a:pathLst>
              <a:path h="2492360" w="3173143">
                <a:moveTo>
                  <a:pt x="0" y="0"/>
                </a:moveTo>
                <a:lnTo>
                  <a:pt x="3173144" y="0"/>
                </a:lnTo>
                <a:lnTo>
                  <a:pt x="3173144" y="2492360"/>
                </a:lnTo>
                <a:lnTo>
                  <a:pt x="0" y="24923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468963" y="537527"/>
            <a:ext cx="535007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Algorithms Used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graphicFrame>
        <p:nvGraphicFramePr>
          <p:cNvPr name="Table 3" id="3"/>
          <p:cNvGraphicFramePr>
            <a:graphicFrameLocks noGrp="true"/>
          </p:cNvGraphicFramePr>
          <p:nvPr/>
        </p:nvGraphicFramePr>
        <p:xfrm>
          <a:off x="4696377" y="438150"/>
          <a:ext cx="12820258" cy="9677400"/>
        </p:xfrm>
        <a:graphic>
          <a:graphicData uri="http://schemas.openxmlformats.org/drawingml/2006/table">
            <a:tbl>
              <a:tblPr/>
              <a:tblGrid>
                <a:gridCol w="4629149"/>
                <a:gridCol w="2163610"/>
                <a:gridCol w="1815935"/>
                <a:gridCol w="1952345"/>
                <a:gridCol w="2259219"/>
              </a:tblGrid>
              <a:tr h="2107949">
                <a:tc>
                  <a:txBody>
                    <a:bodyPr anchor="t" rtlCol="false"/>
                    <a:lstStyle/>
                    <a:p>
                      <a:pPr algn="l">
                        <a:lnSpc>
                          <a:spcPts val="3239"/>
                        </a:lnSpc>
                        <a:defRPr/>
                      </a:pPr>
                      <a:endParaRPr lang="en-US" sz="1100"/>
                    </a:p>
                    <a:p>
                      <a:pPr algn="l">
                        <a:lnSpc>
                          <a:spcPts val="3239"/>
                        </a:lnSpc>
                      </a:pPr>
                      <a:r>
                        <a:rPr lang="en-US" sz="2399">
                          <a:solidFill>
                            <a:srgbClr val="FFFFFF"/>
                          </a:solidFill>
                          <a:latin typeface="Montserrat Classic"/>
                        </a:rPr>
                        <a:t>  Algorithms</a:t>
                      </a:r>
                    </a:p>
                    <a:p>
                      <a:pPr algn="l">
                        <a:lnSpc>
                          <a:spcPts val="3239"/>
                        </a:lnSpc>
                      </a:pPr>
                      <a:r>
                        <a:rPr lang="en-US" sz="23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374"/>
                        </a:lnSpc>
                        <a:defRPr/>
                      </a:pPr>
                      <a:endParaRPr lang="en-US" sz="1100"/>
                    </a:p>
                    <a:p>
                      <a:pPr algn="l">
                        <a:lnSpc>
                          <a:spcPts val="3374"/>
                        </a:lnSpc>
                      </a:pPr>
                      <a:r>
                        <a:rPr lang="en-US" sz="2499">
                          <a:solidFill>
                            <a:srgbClr val="FFFFFF"/>
                          </a:solidFill>
                          <a:latin typeface="Montserrat Classic"/>
                        </a:rPr>
                        <a:t>  Accuracy</a:t>
                      </a:r>
                    </a:p>
                    <a:p>
                      <a:pPr algn="l">
                        <a:lnSpc>
                          <a:spcPts val="3374"/>
                        </a:lnSpc>
                      </a:pPr>
                      <a:r>
                        <a:rPr lang="en-US" sz="24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509"/>
                        </a:lnSpc>
                        <a:defRPr/>
                      </a:pPr>
                      <a:endParaRPr lang="en-US" sz="1100"/>
                    </a:p>
                    <a:p>
                      <a:pPr algn="l">
                        <a:lnSpc>
                          <a:spcPts val="3509"/>
                        </a:lnSpc>
                      </a:pPr>
                      <a:r>
                        <a:rPr lang="en-US" sz="2599">
                          <a:solidFill>
                            <a:srgbClr val="FFFFFF"/>
                          </a:solidFill>
                          <a:latin typeface="Montserrat Classic"/>
                        </a:rPr>
                        <a:t>  Precision</a:t>
                      </a:r>
                    </a:p>
                    <a:p>
                      <a:pPr algn="l">
                        <a:lnSpc>
                          <a:spcPts val="3509"/>
                        </a:lnSpc>
                      </a:pPr>
                      <a:r>
                        <a:rPr lang="en-US" sz="25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644"/>
                        </a:lnSpc>
                        <a:defRPr/>
                      </a:pPr>
                      <a:endParaRPr lang="en-US" sz="1100"/>
                    </a:p>
                    <a:p>
                      <a:pPr algn="l">
                        <a:lnSpc>
                          <a:spcPts val="3644"/>
                        </a:lnSpc>
                      </a:pPr>
                      <a:r>
                        <a:rPr lang="en-US" sz="2699">
                          <a:solidFill>
                            <a:srgbClr val="FFFFFF"/>
                          </a:solidFill>
                          <a:latin typeface="Montserrat Classic"/>
                        </a:rPr>
                        <a:t>  Recall</a:t>
                      </a:r>
                    </a:p>
                    <a:p>
                      <a:pPr algn="l">
                        <a:lnSpc>
                          <a:spcPts val="3644"/>
                        </a:lnSpc>
                      </a:pPr>
                      <a:r>
                        <a:rPr lang="en-US" sz="26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374"/>
                        </a:lnSpc>
                        <a:defRPr/>
                      </a:pPr>
                      <a:endParaRPr lang="en-US" sz="1100"/>
                    </a:p>
                    <a:p>
                      <a:pPr algn="l">
                        <a:lnSpc>
                          <a:spcPts val="3374"/>
                        </a:lnSpc>
                      </a:pPr>
                      <a:r>
                        <a:rPr lang="en-US" sz="2499">
                          <a:solidFill>
                            <a:srgbClr val="FFFFFF"/>
                          </a:solidFill>
                          <a:latin typeface="Montserrat Classic"/>
                        </a:rPr>
                        <a:t>  F1 Score</a:t>
                      </a:r>
                    </a:p>
                    <a:p>
                      <a:pPr algn="l">
                        <a:lnSpc>
                          <a:spcPts val="3374"/>
                        </a:lnSpc>
                      </a:pPr>
                      <a:r>
                        <a:rPr lang="en-US" sz="24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1513890">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KNeighboursClassifier()</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69%</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60%</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39%</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47%</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1513890">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SVM</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76%</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75%</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50%</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60%</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1513890">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Decision Tree</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68%</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57%</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46%</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51%</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1513890">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Random Forest</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72%</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63%</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50%</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53%</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1513890">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XgBoost</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75%</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65%</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65%</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04"/>
                        </a:lnSpc>
                        <a:defRPr/>
                      </a:pPr>
                      <a:endParaRPr lang="en-US" sz="1100"/>
                    </a:p>
                    <a:p>
                      <a:pPr algn="l">
                        <a:lnSpc>
                          <a:spcPts val="3104"/>
                        </a:lnSpc>
                      </a:pPr>
                      <a:r>
                        <a:rPr lang="en-US" sz="2299">
                          <a:solidFill>
                            <a:srgbClr val="FFFFFF"/>
                          </a:solidFill>
                          <a:latin typeface="Montserrat Classic"/>
                        </a:rPr>
                        <a:t>  65%</a:t>
                      </a:r>
                    </a:p>
                    <a:p>
                      <a:pPr algn="l">
                        <a:lnSpc>
                          <a:spcPts val="3104"/>
                        </a:lnSpc>
                      </a:pPr>
                      <a:r>
                        <a:rPr lang="en-US" sz="2299">
                          <a:solidFill>
                            <a:srgbClr val="FFFFFF"/>
                          </a:solidFill>
                          <a:latin typeface="Montserrat Classic"/>
                        </a:rPr>
                        <a:t>  </a:t>
                      </a:r>
                    </a:p>
                  </a:txBody>
                  <a:tcPr marL="114300" marR="114300" marT="114300" marB="1143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bl>
          </a:graphicData>
        </a:graphic>
      </p:graphicFrame>
      <p:grpSp>
        <p:nvGrpSpPr>
          <p:cNvPr name="Group 4" id="4"/>
          <p:cNvGrpSpPr/>
          <p:nvPr/>
        </p:nvGrpSpPr>
        <p:grpSpPr>
          <a:xfrm rot="0">
            <a:off x="0" y="0"/>
            <a:ext cx="3086100" cy="10884695"/>
            <a:chOff x="0" y="0"/>
            <a:chExt cx="812800" cy="2866751"/>
          </a:xfrm>
        </p:grpSpPr>
        <p:sp>
          <p:nvSpPr>
            <p:cNvPr name="Freeform 5" id="5"/>
            <p:cNvSpPr/>
            <p:nvPr/>
          </p:nvSpPr>
          <p:spPr>
            <a:xfrm flipH="false" flipV="false" rot="0">
              <a:off x="0" y="0"/>
              <a:ext cx="812800" cy="2866751"/>
            </a:xfrm>
            <a:custGeom>
              <a:avLst/>
              <a:gdLst/>
              <a:ahLst/>
              <a:cxnLst/>
              <a:rect r="r" b="b" t="t" l="l"/>
              <a:pathLst>
                <a:path h="2866751" w="812800">
                  <a:moveTo>
                    <a:pt x="0" y="0"/>
                  </a:moveTo>
                  <a:lnTo>
                    <a:pt x="812800" y="0"/>
                  </a:lnTo>
                  <a:lnTo>
                    <a:pt x="812800" y="2866751"/>
                  </a:lnTo>
                  <a:lnTo>
                    <a:pt x="0" y="2866751"/>
                  </a:lnTo>
                  <a:close/>
                </a:path>
              </a:pathLst>
            </a:custGeom>
            <a:solidFill>
              <a:srgbClr val="434343">
                <a:alpha val="75686"/>
              </a:srgbClr>
            </a:solidFill>
          </p:spPr>
        </p:sp>
        <p:sp>
          <p:nvSpPr>
            <p:cNvPr name="TextBox 6" id="6"/>
            <p:cNvSpPr txBox="true"/>
            <p:nvPr/>
          </p:nvSpPr>
          <p:spPr>
            <a:xfrm>
              <a:off x="0" y="-66675"/>
              <a:ext cx="812800" cy="2933426"/>
            </a:xfrm>
            <a:prstGeom prst="rect">
              <a:avLst/>
            </a:prstGeom>
          </p:spPr>
          <p:txBody>
            <a:bodyPr anchor="ctr" rtlCol="false" tIns="50800" lIns="50800" bIns="50800" rIns="50800"/>
            <a:lstStyle/>
            <a:p>
              <a:pPr algn="ctr">
                <a:lnSpc>
                  <a:spcPts val="3680"/>
                </a:lnSpc>
              </a:pPr>
            </a:p>
          </p:txBody>
        </p:sp>
      </p:grpSp>
      <p:sp>
        <p:nvSpPr>
          <p:cNvPr name="TextBox 7" id="7"/>
          <p:cNvSpPr txBox="true"/>
          <p:nvPr/>
        </p:nvSpPr>
        <p:spPr>
          <a:xfrm rot="-5400000">
            <a:off x="-3701639" y="4582154"/>
            <a:ext cx="9943830" cy="1122691"/>
          </a:xfrm>
          <a:prstGeom prst="rect">
            <a:avLst/>
          </a:prstGeom>
        </p:spPr>
        <p:txBody>
          <a:bodyPr anchor="t" rtlCol="false" tIns="0" lIns="0" bIns="0" rIns="0">
            <a:spAutoFit/>
          </a:bodyPr>
          <a:lstStyle/>
          <a:p>
            <a:pPr algn="ctr">
              <a:lnSpc>
                <a:spcPts val="9221"/>
              </a:lnSpc>
            </a:pPr>
            <a:r>
              <a:rPr lang="en-US" sz="6587">
                <a:solidFill>
                  <a:srgbClr val="FFFFFF"/>
                </a:solidFill>
                <a:latin typeface="Canva Sans Bold"/>
              </a:rPr>
              <a:t>Experimental 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D2640"/>
        </a:solidFill>
      </p:bgPr>
    </p:bg>
    <p:spTree>
      <p:nvGrpSpPr>
        <p:cNvPr id="1" name=""/>
        <p:cNvGrpSpPr/>
        <p:nvPr/>
      </p:nvGrpSpPr>
      <p:grpSpPr>
        <a:xfrm>
          <a:off x="0" y="0"/>
          <a:ext cx="0" cy="0"/>
          <a:chOff x="0" y="0"/>
          <a:chExt cx="0" cy="0"/>
        </a:xfrm>
      </p:grpSpPr>
      <p:sp>
        <p:nvSpPr>
          <p:cNvPr name="Freeform 2" id="2"/>
          <p:cNvSpPr/>
          <p:nvPr/>
        </p:nvSpPr>
        <p:spPr>
          <a:xfrm flipH="false" flipV="false" rot="0">
            <a:off x="1698038" y="1230956"/>
            <a:ext cx="14891925" cy="8376708"/>
          </a:xfrm>
          <a:custGeom>
            <a:avLst/>
            <a:gdLst/>
            <a:ahLst/>
            <a:cxnLst/>
            <a:rect r="r" b="b" t="t" l="l"/>
            <a:pathLst>
              <a:path h="8376708" w="14891925">
                <a:moveTo>
                  <a:pt x="0" y="0"/>
                </a:moveTo>
                <a:lnTo>
                  <a:pt x="14891924" y="0"/>
                </a:lnTo>
                <a:lnTo>
                  <a:pt x="14891924" y="8376707"/>
                </a:lnTo>
                <a:lnTo>
                  <a:pt x="0" y="8376707"/>
                </a:lnTo>
                <a:lnTo>
                  <a:pt x="0" y="0"/>
                </a:lnTo>
                <a:close/>
              </a:path>
            </a:pathLst>
          </a:custGeom>
          <a:blipFill>
            <a:blip r:embed="rId2"/>
            <a:stretch>
              <a:fillRect l="0" t="0" r="0" b="0"/>
            </a:stretch>
          </a:blipFill>
        </p:spPr>
      </p:sp>
      <p:sp>
        <p:nvSpPr>
          <p:cNvPr name="TextBox 3" id="3"/>
          <p:cNvSpPr txBox="true"/>
          <p:nvPr/>
        </p:nvSpPr>
        <p:spPr>
          <a:xfrm rot="0">
            <a:off x="6435998" y="108585"/>
            <a:ext cx="5416004" cy="920115"/>
          </a:xfrm>
          <a:prstGeom prst="rect">
            <a:avLst/>
          </a:prstGeom>
        </p:spPr>
        <p:txBody>
          <a:bodyPr anchor="t" rtlCol="false" tIns="0" lIns="0" bIns="0" rIns="0">
            <a:spAutoFit/>
          </a:bodyPr>
          <a:lstStyle/>
          <a:p>
            <a:pPr algn="ctr">
              <a:lnSpc>
                <a:spcPts val="7559"/>
              </a:lnSpc>
            </a:pPr>
            <a:r>
              <a:rPr lang="en-US" sz="5399">
                <a:solidFill>
                  <a:srgbClr val="FDFCFC"/>
                </a:solidFill>
                <a:latin typeface="Canva Sans Bold"/>
              </a:rPr>
              <a:t>Implementation</a:t>
            </a:r>
          </a:p>
        </p:txBody>
      </p:sp>
      <p:sp>
        <p:nvSpPr>
          <p:cNvPr name="TextBox 4" id="4"/>
          <p:cNvSpPr txBox="true"/>
          <p:nvPr/>
        </p:nvSpPr>
        <p:spPr>
          <a:xfrm rot="0">
            <a:off x="7695113" y="9762294"/>
            <a:ext cx="3291840" cy="349250"/>
          </a:xfrm>
          <a:prstGeom prst="rect">
            <a:avLst/>
          </a:prstGeom>
        </p:spPr>
        <p:txBody>
          <a:bodyPr anchor="t" rtlCol="false" tIns="0" lIns="0" bIns="0" rIns="0">
            <a:spAutoFit/>
          </a:bodyPr>
          <a:lstStyle/>
          <a:p>
            <a:pPr algn="ctr">
              <a:lnSpc>
                <a:spcPts val="2800"/>
              </a:lnSpc>
              <a:spcBef>
                <a:spcPct val="0"/>
              </a:spcBef>
            </a:pPr>
            <a:r>
              <a:rPr lang="en-US" sz="2000">
                <a:solidFill>
                  <a:srgbClr val="FDFCFC"/>
                </a:solidFill>
                <a:latin typeface="Canva Sans Bold"/>
              </a:rPr>
              <a:t>Flask App implementation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D2640"/>
        </a:solidFill>
      </p:bgPr>
    </p:bg>
    <p:spTree>
      <p:nvGrpSpPr>
        <p:cNvPr id="1" name=""/>
        <p:cNvGrpSpPr/>
        <p:nvPr/>
      </p:nvGrpSpPr>
      <p:grpSpPr>
        <a:xfrm>
          <a:off x="0" y="0"/>
          <a:ext cx="0" cy="0"/>
          <a:chOff x="0" y="0"/>
          <a:chExt cx="0" cy="0"/>
        </a:xfrm>
      </p:grpSpPr>
      <p:sp>
        <p:nvSpPr>
          <p:cNvPr name="Freeform 2" id="2"/>
          <p:cNvSpPr/>
          <p:nvPr/>
        </p:nvSpPr>
        <p:spPr>
          <a:xfrm flipH="false" flipV="false" rot="0">
            <a:off x="1979078" y="1500777"/>
            <a:ext cx="14329844" cy="8060537"/>
          </a:xfrm>
          <a:custGeom>
            <a:avLst/>
            <a:gdLst/>
            <a:ahLst/>
            <a:cxnLst/>
            <a:rect r="r" b="b" t="t" l="l"/>
            <a:pathLst>
              <a:path h="8060537" w="14329844">
                <a:moveTo>
                  <a:pt x="0" y="0"/>
                </a:moveTo>
                <a:lnTo>
                  <a:pt x="14329844" y="0"/>
                </a:lnTo>
                <a:lnTo>
                  <a:pt x="14329844" y="8060538"/>
                </a:lnTo>
                <a:lnTo>
                  <a:pt x="0" y="8060538"/>
                </a:lnTo>
                <a:lnTo>
                  <a:pt x="0" y="0"/>
                </a:lnTo>
                <a:close/>
              </a:path>
            </a:pathLst>
          </a:custGeom>
          <a:blipFill>
            <a:blip r:embed="rId2"/>
            <a:stretch>
              <a:fillRect l="0" t="0" r="0" b="0"/>
            </a:stretch>
          </a:blipFill>
        </p:spPr>
      </p:sp>
      <p:sp>
        <p:nvSpPr>
          <p:cNvPr name="TextBox 3" id="3"/>
          <p:cNvSpPr txBox="true"/>
          <p:nvPr/>
        </p:nvSpPr>
        <p:spPr>
          <a:xfrm rot="0">
            <a:off x="6435998" y="332058"/>
            <a:ext cx="5416004" cy="920115"/>
          </a:xfrm>
          <a:prstGeom prst="rect">
            <a:avLst/>
          </a:prstGeom>
        </p:spPr>
        <p:txBody>
          <a:bodyPr anchor="t" rtlCol="false" tIns="0" lIns="0" bIns="0" rIns="0">
            <a:spAutoFit/>
          </a:bodyPr>
          <a:lstStyle/>
          <a:p>
            <a:pPr algn="ctr">
              <a:lnSpc>
                <a:spcPts val="7559"/>
              </a:lnSpc>
            </a:pPr>
            <a:r>
              <a:rPr lang="en-US" sz="5399">
                <a:solidFill>
                  <a:srgbClr val="FDFCFC"/>
                </a:solidFill>
                <a:latin typeface="Canva Sans Bold"/>
              </a:rPr>
              <a:t>Implementation</a:t>
            </a:r>
          </a:p>
        </p:txBody>
      </p:sp>
      <p:sp>
        <p:nvSpPr>
          <p:cNvPr name="TextBox 4" id="4"/>
          <p:cNvSpPr txBox="true"/>
          <p:nvPr/>
        </p:nvSpPr>
        <p:spPr>
          <a:xfrm rot="0">
            <a:off x="8419013" y="9762294"/>
            <a:ext cx="1844040" cy="349250"/>
          </a:xfrm>
          <a:prstGeom prst="rect">
            <a:avLst/>
          </a:prstGeom>
        </p:spPr>
        <p:txBody>
          <a:bodyPr anchor="t" rtlCol="false" tIns="0" lIns="0" bIns="0" rIns="0">
            <a:spAutoFit/>
          </a:bodyPr>
          <a:lstStyle/>
          <a:p>
            <a:pPr algn="ctr">
              <a:lnSpc>
                <a:spcPts val="2800"/>
              </a:lnSpc>
              <a:spcBef>
                <a:spcPct val="0"/>
              </a:spcBef>
            </a:pPr>
            <a:r>
              <a:rPr lang="en-US" sz="2000">
                <a:solidFill>
                  <a:srgbClr val="FDFCFC"/>
                </a:solidFill>
                <a:latin typeface="Canva Sans Bold"/>
              </a:rPr>
              <a:t>Model Training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D2640"/>
        </a:solidFill>
      </p:bgPr>
    </p:bg>
    <p:spTree>
      <p:nvGrpSpPr>
        <p:cNvPr id="1" name=""/>
        <p:cNvGrpSpPr/>
        <p:nvPr/>
      </p:nvGrpSpPr>
      <p:grpSpPr>
        <a:xfrm>
          <a:off x="0" y="0"/>
          <a:ext cx="0" cy="0"/>
          <a:chOff x="0" y="0"/>
          <a:chExt cx="0" cy="0"/>
        </a:xfrm>
      </p:grpSpPr>
      <p:sp>
        <p:nvSpPr>
          <p:cNvPr name="Freeform 2" id="2"/>
          <p:cNvSpPr/>
          <p:nvPr/>
        </p:nvSpPr>
        <p:spPr>
          <a:xfrm flipH="false" flipV="false" rot="0">
            <a:off x="2067922" y="1448118"/>
            <a:ext cx="14152157" cy="7960588"/>
          </a:xfrm>
          <a:custGeom>
            <a:avLst/>
            <a:gdLst/>
            <a:ahLst/>
            <a:cxnLst/>
            <a:rect r="r" b="b" t="t" l="l"/>
            <a:pathLst>
              <a:path h="7960588" w="14152157">
                <a:moveTo>
                  <a:pt x="0" y="0"/>
                </a:moveTo>
                <a:lnTo>
                  <a:pt x="14152156" y="0"/>
                </a:lnTo>
                <a:lnTo>
                  <a:pt x="14152156" y="7960588"/>
                </a:lnTo>
                <a:lnTo>
                  <a:pt x="0" y="7960588"/>
                </a:lnTo>
                <a:lnTo>
                  <a:pt x="0" y="0"/>
                </a:lnTo>
                <a:close/>
              </a:path>
            </a:pathLst>
          </a:custGeom>
          <a:blipFill>
            <a:blip r:embed="rId2"/>
            <a:stretch>
              <a:fillRect l="0" t="0" r="0" b="0"/>
            </a:stretch>
          </a:blipFill>
        </p:spPr>
      </p:sp>
      <p:sp>
        <p:nvSpPr>
          <p:cNvPr name="TextBox 3" id="3"/>
          <p:cNvSpPr txBox="true"/>
          <p:nvPr/>
        </p:nvSpPr>
        <p:spPr>
          <a:xfrm rot="0">
            <a:off x="6435998" y="528002"/>
            <a:ext cx="5416004" cy="920115"/>
          </a:xfrm>
          <a:prstGeom prst="rect">
            <a:avLst/>
          </a:prstGeom>
        </p:spPr>
        <p:txBody>
          <a:bodyPr anchor="t" rtlCol="false" tIns="0" lIns="0" bIns="0" rIns="0">
            <a:spAutoFit/>
          </a:bodyPr>
          <a:lstStyle/>
          <a:p>
            <a:pPr algn="ctr">
              <a:lnSpc>
                <a:spcPts val="7559"/>
              </a:lnSpc>
            </a:pPr>
            <a:r>
              <a:rPr lang="en-US" sz="5399">
                <a:solidFill>
                  <a:srgbClr val="FDFCFC"/>
                </a:solidFill>
                <a:latin typeface="Canva Sans Bold"/>
              </a:rPr>
              <a:t>Implementation</a:t>
            </a:r>
          </a:p>
        </p:txBody>
      </p:sp>
      <p:sp>
        <p:nvSpPr>
          <p:cNvPr name="TextBox 4" id="4"/>
          <p:cNvSpPr txBox="true"/>
          <p:nvPr/>
        </p:nvSpPr>
        <p:spPr>
          <a:xfrm rot="0">
            <a:off x="7525568" y="9684747"/>
            <a:ext cx="3688080" cy="349250"/>
          </a:xfrm>
          <a:prstGeom prst="rect">
            <a:avLst/>
          </a:prstGeom>
        </p:spPr>
        <p:txBody>
          <a:bodyPr anchor="t" rtlCol="false" tIns="0" lIns="0" bIns="0" rIns="0">
            <a:spAutoFit/>
          </a:bodyPr>
          <a:lstStyle/>
          <a:p>
            <a:pPr algn="ctr">
              <a:lnSpc>
                <a:spcPts val="2800"/>
              </a:lnSpc>
              <a:spcBef>
                <a:spcPct val="0"/>
              </a:spcBef>
            </a:pPr>
            <a:r>
              <a:rPr lang="en-US" sz="2000">
                <a:solidFill>
                  <a:srgbClr val="FDFCFC"/>
                </a:solidFill>
                <a:latin typeface="Canva Sans Bold"/>
              </a:rPr>
              <a:t>User interface implementaion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D2640"/>
        </a:solidFill>
      </p:bgPr>
    </p:bg>
    <p:spTree>
      <p:nvGrpSpPr>
        <p:cNvPr id="1" name=""/>
        <p:cNvGrpSpPr/>
        <p:nvPr/>
      </p:nvGrpSpPr>
      <p:grpSpPr>
        <a:xfrm>
          <a:off x="0" y="0"/>
          <a:ext cx="0" cy="0"/>
          <a:chOff x="0" y="0"/>
          <a:chExt cx="0" cy="0"/>
        </a:xfrm>
      </p:grpSpPr>
      <p:sp>
        <p:nvSpPr>
          <p:cNvPr name="TextBox 2" id="2"/>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3" id="3"/>
          <p:cNvSpPr txBox="true"/>
          <p:nvPr/>
        </p:nvSpPr>
        <p:spPr>
          <a:xfrm rot="0">
            <a:off x="7383810" y="274003"/>
            <a:ext cx="3529905" cy="920115"/>
          </a:xfrm>
          <a:prstGeom prst="rect">
            <a:avLst/>
          </a:prstGeom>
        </p:spPr>
        <p:txBody>
          <a:bodyPr anchor="t" rtlCol="false" tIns="0" lIns="0" bIns="0" rIns="0">
            <a:spAutoFit/>
          </a:bodyPr>
          <a:lstStyle/>
          <a:p>
            <a:pPr algn="ctr">
              <a:lnSpc>
                <a:spcPts val="7559"/>
              </a:lnSpc>
            </a:pPr>
            <a:r>
              <a:rPr lang="en-US" sz="5400">
                <a:solidFill>
                  <a:srgbClr val="FDFCFC"/>
                </a:solidFill>
                <a:latin typeface="Canva Sans Bold"/>
              </a:rPr>
              <a:t>Our Model</a:t>
            </a:r>
          </a:p>
        </p:txBody>
      </p:sp>
      <p:grpSp>
        <p:nvGrpSpPr>
          <p:cNvPr name="Group 4" id="4"/>
          <p:cNvGrpSpPr/>
          <p:nvPr/>
        </p:nvGrpSpPr>
        <p:grpSpPr>
          <a:xfrm rot="0">
            <a:off x="701997" y="1734788"/>
            <a:ext cx="4795696" cy="4379459"/>
            <a:chOff x="0" y="0"/>
            <a:chExt cx="6394261" cy="5839278"/>
          </a:xfrm>
        </p:grpSpPr>
        <p:sp>
          <p:nvSpPr>
            <p:cNvPr name="Freeform 5" id="5"/>
            <p:cNvSpPr/>
            <p:nvPr/>
          </p:nvSpPr>
          <p:spPr>
            <a:xfrm flipH="false" flipV="false" rot="0">
              <a:off x="0" y="0"/>
              <a:ext cx="6394261" cy="5295040"/>
            </a:xfrm>
            <a:custGeom>
              <a:avLst/>
              <a:gdLst/>
              <a:ahLst/>
              <a:cxnLst/>
              <a:rect r="r" b="b" t="t" l="l"/>
              <a:pathLst>
                <a:path h="5295040" w="6394261">
                  <a:moveTo>
                    <a:pt x="0" y="0"/>
                  </a:moveTo>
                  <a:lnTo>
                    <a:pt x="6394261" y="0"/>
                  </a:lnTo>
                  <a:lnTo>
                    <a:pt x="6394261" y="5295040"/>
                  </a:lnTo>
                  <a:lnTo>
                    <a:pt x="0" y="5295040"/>
                  </a:lnTo>
                  <a:lnTo>
                    <a:pt x="0" y="0"/>
                  </a:lnTo>
                  <a:close/>
                </a:path>
              </a:pathLst>
            </a:custGeom>
            <a:blipFill>
              <a:blip r:embed="rId2"/>
              <a:stretch>
                <a:fillRect l="-71251" t="-37141" r="-54335" b="-16094"/>
              </a:stretch>
            </a:blipFill>
          </p:spPr>
        </p:sp>
        <p:sp>
          <p:nvSpPr>
            <p:cNvPr name="TextBox 6" id="6"/>
            <p:cNvSpPr txBox="true"/>
            <p:nvPr/>
          </p:nvSpPr>
          <p:spPr>
            <a:xfrm rot="0">
              <a:off x="2253263" y="5468653"/>
              <a:ext cx="1537318" cy="370626"/>
            </a:xfrm>
            <a:prstGeom prst="rect">
              <a:avLst/>
            </a:prstGeom>
          </p:spPr>
          <p:txBody>
            <a:bodyPr anchor="t" rtlCol="false" tIns="0" lIns="0" bIns="0" rIns="0">
              <a:spAutoFit/>
            </a:bodyPr>
            <a:lstStyle/>
            <a:p>
              <a:pPr algn="ctr">
                <a:lnSpc>
                  <a:spcPts val="2315"/>
                </a:lnSpc>
                <a:spcBef>
                  <a:spcPct val="0"/>
                </a:spcBef>
              </a:pPr>
              <a:r>
                <a:rPr lang="en-US" sz="1653">
                  <a:solidFill>
                    <a:srgbClr val="FDFCFC"/>
                  </a:solidFill>
                  <a:latin typeface="Canva Sans Bold"/>
                </a:rPr>
                <a:t>Home Page</a:t>
              </a:r>
            </a:p>
          </p:txBody>
        </p:sp>
      </p:grpSp>
      <p:grpSp>
        <p:nvGrpSpPr>
          <p:cNvPr name="Group 7" id="7"/>
          <p:cNvGrpSpPr/>
          <p:nvPr/>
        </p:nvGrpSpPr>
        <p:grpSpPr>
          <a:xfrm rot="0">
            <a:off x="12968129" y="1734788"/>
            <a:ext cx="4790558" cy="4875187"/>
            <a:chOff x="0" y="0"/>
            <a:chExt cx="6387411" cy="6500249"/>
          </a:xfrm>
        </p:grpSpPr>
        <p:sp>
          <p:nvSpPr>
            <p:cNvPr name="Freeform 8" id="8"/>
            <p:cNvSpPr/>
            <p:nvPr/>
          </p:nvSpPr>
          <p:spPr>
            <a:xfrm flipH="false" flipV="false" rot="0">
              <a:off x="0" y="0"/>
              <a:ext cx="6387411" cy="5980527"/>
            </a:xfrm>
            <a:custGeom>
              <a:avLst/>
              <a:gdLst/>
              <a:ahLst/>
              <a:cxnLst/>
              <a:rect r="r" b="b" t="t" l="l"/>
              <a:pathLst>
                <a:path h="5980527" w="6387411">
                  <a:moveTo>
                    <a:pt x="0" y="0"/>
                  </a:moveTo>
                  <a:lnTo>
                    <a:pt x="6387411" y="0"/>
                  </a:lnTo>
                  <a:lnTo>
                    <a:pt x="6387411" y="5980527"/>
                  </a:lnTo>
                  <a:lnTo>
                    <a:pt x="0" y="5980527"/>
                  </a:lnTo>
                  <a:lnTo>
                    <a:pt x="0" y="0"/>
                  </a:lnTo>
                  <a:close/>
                </a:path>
              </a:pathLst>
            </a:custGeom>
            <a:blipFill>
              <a:blip r:embed="rId3"/>
              <a:stretch>
                <a:fillRect l="-105644" t="-48405" r="-83418" b="-25254"/>
              </a:stretch>
            </a:blipFill>
          </p:spPr>
        </p:sp>
        <p:sp>
          <p:nvSpPr>
            <p:cNvPr name="TextBox 9" id="9"/>
            <p:cNvSpPr txBox="true"/>
            <p:nvPr/>
          </p:nvSpPr>
          <p:spPr>
            <a:xfrm rot="0">
              <a:off x="2376488" y="6036515"/>
              <a:ext cx="1258084" cy="463734"/>
            </a:xfrm>
            <a:prstGeom prst="rect">
              <a:avLst/>
            </a:prstGeom>
          </p:spPr>
          <p:txBody>
            <a:bodyPr anchor="t" rtlCol="false" tIns="0" lIns="0" bIns="0" rIns="0">
              <a:spAutoFit/>
            </a:bodyPr>
            <a:lstStyle/>
            <a:p>
              <a:pPr algn="ctr">
                <a:lnSpc>
                  <a:spcPts val="2963"/>
                </a:lnSpc>
                <a:spcBef>
                  <a:spcPct val="0"/>
                </a:spcBef>
              </a:pPr>
              <a:r>
                <a:rPr lang="en-US" sz="2116">
                  <a:solidFill>
                    <a:srgbClr val="FDFCFC"/>
                  </a:solidFill>
                  <a:latin typeface="Canva Sans Bold"/>
                </a:rPr>
                <a:t>Output</a:t>
              </a:r>
            </a:p>
          </p:txBody>
        </p:sp>
      </p:grpSp>
      <p:grpSp>
        <p:nvGrpSpPr>
          <p:cNvPr name="Group 10" id="10"/>
          <p:cNvGrpSpPr/>
          <p:nvPr/>
        </p:nvGrpSpPr>
        <p:grpSpPr>
          <a:xfrm rot="0">
            <a:off x="6070344" y="3197464"/>
            <a:ext cx="6156838" cy="5296652"/>
            <a:chOff x="0" y="0"/>
            <a:chExt cx="8209117" cy="7062202"/>
          </a:xfrm>
        </p:grpSpPr>
        <p:sp>
          <p:nvSpPr>
            <p:cNvPr name="Freeform 11" id="11"/>
            <p:cNvSpPr/>
            <p:nvPr/>
          </p:nvSpPr>
          <p:spPr>
            <a:xfrm flipH="false" flipV="false" rot="0">
              <a:off x="0" y="0"/>
              <a:ext cx="8209117" cy="6403984"/>
            </a:xfrm>
            <a:custGeom>
              <a:avLst/>
              <a:gdLst/>
              <a:ahLst/>
              <a:cxnLst/>
              <a:rect r="r" b="b" t="t" l="l"/>
              <a:pathLst>
                <a:path h="6403984" w="8209117">
                  <a:moveTo>
                    <a:pt x="0" y="0"/>
                  </a:moveTo>
                  <a:lnTo>
                    <a:pt x="8209117" y="0"/>
                  </a:lnTo>
                  <a:lnTo>
                    <a:pt x="8209117" y="6403984"/>
                  </a:lnTo>
                  <a:lnTo>
                    <a:pt x="0" y="6403984"/>
                  </a:lnTo>
                  <a:lnTo>
                    <a:pt x="0" y="0"/>
                  </a:lnTo>
                  <a:close/>
                </a:path>
              </a:pathLst>
            </a:custGeom>
            <a:blipFill>
              <a:blip r:embed="rId4"/>
              <a:stretch>
                <a:fillRect l="-65191" t="-36521" r="-47324" b="-16713"/>
              </a:stretch>
            </a:blipFill>
          </p:spPr>
        </p:sp>
        <p:sp>
          <p:nvSpPr>
            <p:cNvPr name="TextBox 12" id="12"/>
            <p:cNvSpPr txBox="true"/>
            <p:nvPr/>
          </p:nvSpPr>
          <p:spPr>
            <a:xfrm rot="0">
              <a:off x="3200318" y="6612411"/>
              <a:ext cx="1808480" cy="449792"/>
            </a:xfrm>
            <a:prstGeom prst="rect">
              <a:avLst/>
            </a:prstGeom>
          </p:spPr>
          <p:txBody>
            <a:bodyPr anchor="t" rtlCol="false" tIns="0" lIns="0" bIns="0" rIns="0">
              <a:spAutoFit/>
            </a:bodyPr>
            <a:lstStyle/>
            <a:p>
              <a:pPr algn="ctr">
                <a:lnSpc>
                  <a:spcPts val="2800"/>
                </a:lnSpc>
                <a:spcBef>
                  <a:spcPct val="0"/>
                </a:spcBef>
              </a:pPr>
              <a:r>
                <a:rPr lang="en-US" sz="2000">
                  <a:solidFill>
                    <a:srgbClr val="FDFCFC"/>
                  </a:solidFill>
                  <a:latin typeface="Canva Sans Bold"/>
                </a:rPr>
                <a:t>User Input </a:t>
              </a:r>
            </a:p>
          </p:txBody>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BD2640"/>
        </a:solidFill>
      </p:bgPr>
    </p:bg>
    <p:spTree>
      <p:nvGrpSpPr>
        <p:cNvPr id="1" name=""/>
        <p:cNvGrpSpPr/>
        <p:nvPr/>
      </p:nvGrpSpPr>
      <p:grpSpPr>
        <a:xfrm>
          <a:off x="0" y="0"/>
          <a:ext cx="0" cy="0"/>
          <a:chOff x="0" y="0"/>
          <a:chExt cx="0" cy="0"/>
        </a:xfrm>
      </p:grpSpPr>
      <p:sp>
        <p:nvSpPr>
          <p:cNvPr name="AutoShape 2" id="2"/>
          <p:cNvSpPr/>
          <p:nvPr/>
        </p:nvSpPr>
        <p:spPr>
          <a:xfrm rot="0">
            <a:off x="2114550" y="-314325"/>
            <a:ext cx="7029450" cy="10969228"/>
          </a:xfrm>
          <a:prstGeom prst="rect">
            <a:avLst/>
          </a:prstGeom>
          <a:solidFill>
            <a:srgbClr val="EFEFEF"/>
          </a:solidFill>
        </p:spPr>
      </p:sp>
      <p:grpSp>
        <p:nvGrpSpPr>
          <p:cNvPr name="Group 3" id="3"/>
          <p:cNvGrpSpPr/>
          <p:nvPr/>
        </p:nvGrpSpPr>
        <p:grpSpPr>
          <a:xfrm rot="0">
            <a:off x="9417526" y="1465791"/>
            <a:ext cx="8556370" cy="6183528"/>
            <a:chOff x="0" y="0"/>
            <a:chExt cx="11408494" cy="8244704"/>
          </a:xfrm>
        </p:grpSpPr>
        <p:sp>
          <p:nvSpPr>
            <p:cNvPr name="TextBox 4" id="4"/>
            <p:cNvSpPr txBox="true"/>
            <p:nvPr/>
          </p:nvSpPr>
          <p:spPr>
            <a:xfrm rot="0">
              <a:off x="4" y="0"/>
              <a:ext cx="11408486" cy="1475124"/>
            </a:xfrm>
            <a:prstGeom prst="rect">
              <a:avLst/>
            </a:prstGeom>
          </p:spPr>
          <p:txBody>
            <a:bodyPr anchor="t" rtlCol="false" tIns="0" lIns="0" bIns="0" rIns="0">
              <a:spAutoFit/>
            </a:bodyPr>
            <a:lstStyle/>
            <a:p>
              <a:pPr algn="ctr">
                <a:lnSpc>
                  <a:spcPts val="8711"/>
                </a:lnSpc>
              </a:pPr>
            </a:p>
          </p:txBody>
        </p:sp>
        <p:sp>
          <p:nvSpPr>
            <p:cNvPr name="TextBox 5" id="5"/>
            <p:cNvSpPr txBox="true"/>
            <p:nvPr/>
          </p:nvSpPr>
          <p:spPr>
            <a:xfrm rot="0">
              <a:off x="0" y="1843904"/>
              <a:ext cx="11408494" cy="6400800"/>
            </a:xfrm>
            <a:prstGeom prst="rect">
              <a:avLst/>
            </a:prstGeom>
          </p:spPr>
          <p:txBody>
            <a:bodyPr anchor="t" rtlCol="false" tIns="0" lIns="0" bIns="0" rIns="0">
              <a:spAutoFit/>
            </a:bodyPr>
            <a:lstStyle/>
            <a:p>
              <a:pPr algn="l">
                <a:lnSpc>
                  <a:spcPts val="4248"/>
                </a:lnSpc>
              </a:pPr>
              <a:r>
                <a:rPr lang="en-US" sz="3540" spc="35">
                  <a:solidFill>
                    <a:srgbClr val="EFEFEF"/>
                  </a:solidFill>
                  <a:latin typeface="Alice"/>
                </a:rPr>
                <a:t>1.Integration of Genetic Data</a:t>
              </a:r>
            </a:p>
            <a:p>
              <a:pPr algn="l">
                <a:lnSpc>
                  <a:spcPts val="4248"/>
                </a:lnSpc>
              </a:pPr>
            </a:p>
            <a:p>
              <a:pPr algn="l">
                <a:lnSpc>
                  <a:spcPts val="4248"/>
                </a:lnSpc>
              </a:pPr>
              <a:r>
                <a:rPr lang="en-US" sz="3540" spc="35">
                  <a:solidFill>
                    <a:srgbClr val="EFEFEF"/>
                  </a:solidFill>
                  <a:latin typeface="Alice"/>
                </a:rPr>
                <a:t>2. Real-time Monitoring Systems</a:t>
              </a:r>
            </a:p>
            <a:p>
              <a:pPr algn="l">
                <a:lnSpc>
                  <a:spcPts val="4248"/>
                </a:lnSpc>
              </a:pPr>
            </a:p>
            <a:p>
              <a:pPr algn="l">
                <a:lnSpc>
                  <a:spcPts val="4248"/>
                </a:lnSpc>
              </a:pPr>
              <a:r>
                <a:rPr lang="en-US" sz="3540" spc="35">
                  <a:solidFill>
                    <a:srgbClr val="EFEFEF"/>
                  </a:solidFill>
                  <a:latin typeface="Alice"/>
                </a:rPr>
                <a:t>3. Expansion to Other Chronic Diseases</a:t>
              </a:r>
            </a:p>
            <a:p>
              <a:pPr algn="l">
                <a:lnSpc>
                  <a:spcPts val="4248"/>
                </a:lnSpc>
              </a:pPr>
            </a:p>
            <a:p>
              <a:pPr algn="l">
                <a:lnSpc>
                  <a:spcPts val="4248"/>
                </a:lnSpc>
              </a:pPr>
              <a:r>
                <a:rPr lang="en-US" sz="3540" spc="35">
                  <a:solidFill>
                    <a:srgbClr val="EFEFEF"/>
                  </a:solidFill>
                  <a:latin typeface="Alice"/>
                </a:rPr>
                <a:t>4. Explore Additional Algorithms</a:t>
              </a:r>
            </a:p>
            <a:p>
              <a:pPr algn="l">
                <a:lnSpc>
                  <a:spcPts val="4248"/>
                </a:lnSpc>
              </a:pPr>
            </a:p>
            <a:p>
              <a:pPr algn="l">
                <a:lnSpc>
                  <a:spcPts val="4248"/>
                </a:lnSpc>
              </a:pPr>
            </a:p>
          </p:txBody>
        </p:sp>
      </p:grpSp>
      <p:sp>
        <p:nvSpPr>
          <p:cNvPr name="TextBox 6" id="6"/>
          <p:cNvSpPr txBox="true"/>
          <p:nvPr/>
        </p:nvSpPr>
        <p:spPr>
          <a:xfrm rot="0">
            <a:off x="2849302" y="1348346"/>
            <a:ext cx="4934515" cy="2581275"/>
          </a:xfrm>
          <a:prstGeom prst="rect">
            <a:avLst/>
          </a:prstGeom>
        </p:spPr>
        <p:txBody>
          <a:bodyPr anchor="t" rtlCol="false" tIns="0" lIns="0" bIns="0" rIns="0">
            <a:spAutoFit/>
          </a:bodyPr>
          <a:lstStyle/>
          <a:p>
            <a:pPr algn="ctr">
              <a:lnSpc>
                <a:spcPts val="10125"/>
              </a:lnSpc>
            </a:pPr>
            <a:r>
              <a:rPr lang="en-US" sz="8437">
                <a:solidFill>
                  <a:srgbClr val="BD2640"/>
                </a:solidFill>
                <a:latin typeface="Montserrat Classic Bold"/>
              </a:rPr>
              <a:t>Future Scope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028700" cy="10287000"/>
          </a:xfrm>
          <a:prstGeom prst="rect">
            <a:avLst/>
          </a:prstGeom>
          <a:solidFill>
            <a:srgbClr val="FDFCFC"/>
          </a:solidFill>
        </p:spPr>
      </p:sp>
      <p:sp>
        <p:nvSpPr>
          <p:cNvPr name="TextBox 3" id="3"/>
          <p:cNvSpPr txBox="true"/>
          <p:nvPr/>
        </p:nvSpPr>
        <p:spPr>
          <a:xfrm rot="0">
            <a:off x="-1706931" y="514403"/>
            <a:ext cx="7310158" cy="1019069"/>
          </a:xfrm>
          <a:prstGeom prst="rect">
            <a:avLst/>
          </a:prstGeom>
        </p:spPr>
        <p:txBody>
          <a:bodyPr anchor="t" rtlCol="false" tIns="0" lIns="0" bIns="0" rIns="0">
            <a:spAutoFit/>
          </a:bodyPr>
          <a:lstStyle/>
          <a:p>
            <a:pPr algn="r">
              <a:lnSpc>
                <a:spcPts val="7949"/>
              </a:lnSpc>
            </a:pPr>
            <a:r>
              <a:rPr lang="en-US" sz="6624">
                <a:solidFill>
                  <a:srgbClr val="DD211D"/>
                </a:solidFill>
                <a:latin typeface="Montserrat Classic Bold"/>
              </a:rPr>
              <a:t>Conclusion</a:t>
            </a:r>
          </a:p>
        </p:txBody>
      </p:sp>
      <p:sp>
        <p:nvSpPr>
          <p:cNvPr name="Freeform 4" id="4"/>
          <p:cNvSpPr/>
          <p:nvPr/>
        </p:nvSpPr>
        <p:spPr>
          <a:xfrm flipH="false" flipV="false" rot="0">
            <a:off x="514350" y="1774843"/>
            <a:ext cx="7099005" cy="8081053"/>
          </a:xfrm>
          <a:custGeom>
            <a:avLst/>
            <a:gdLst/>
            <a:ahLst/>
            <a:cxnLst/>
            <a:rect r="r" b="b" t="t" l="l"/>
            <a:pathLst>
              <a:path h="8081053" w="7099005">
                <a:moveTo>
                  <a:pt x="0" y="0"/>
                </a:moveTo>
                <a:lnTo>
                  <a:pt x="7099005" y="0"/>
                </a:lnTo>
                <a:lnTo>
                  <a:pt x="7099005" y="8081053"/>
                </a:lnTo>
                <a:lnTo>
                  <a:pt x="0" y="8081053"/>
                </a:lnTo>
                <a:lnTo>
                  <a:pt x="0" y="0"/>
                </a:lnTo>
                <a:close/>
              </a:path>
            </a:pathLst>
          </a:custGeom>
          <a:blipFill>
            <a:blip r:embed="rId2">
              <a:alphaModFix amt="60000"/>
            </a:blip>
            <a:stretch>
              <a:fillRect l="-15197" t="0" r="-55981" b="0"/>
            </a:stretch>
          </a:blipFill>
        </p:spPr>
      </p:sp>
      <p:sp>
        <p:nvSpPr>
          <p:cNvPr name="TextBox 5" id="5"/>
          <p:cNvSpPr txBox="true"/>
          <p:nvPr/>
        </p:nvSpPr>
        <p:spPr>
          <a:xfrm rot="0">
            <a:off x="7613355" y="2517393"/>
            <a:ext cx="9936249" cy="6063615"/>
          </a:xfrm>
          <a:prstGeom prst="rect">
            <a:avLst/>
          </a:prstGeom>
        </p:spPr>
        <p:txBody>
          <a:bodyPr anchor="t" rtlCol="false" tIns="0" lIns="0" bIns="0" rIns="0">
            <a:spAutoFit/>
          </a:bodyPr>
          <a:lstStyle/>
          <a:p>
            <a:pPr algn="l" marL="680082" indent="-340041" lvl="1">
              <a:lnSpc>
                <a:spcPts val="4409"/>
              </a:lnSpc>
              <a:buFont typeface="Arial"/>
              <a:buChar char="•"/>
            </a:pPr>
            <a:r>
              <a:rPr lang="en-US" sz="3149">
                <a:solidFill>
                  <a:srgbClr val="DD211D"/>
                </a:solidFill>
                <a:latin typeface="Canva Sans Bold"/>
              </a:rPr>
              <a:t>Ensemble methods significantly improve the accuracy of diabetes prediction by combining the strengths of multiple models.</a:t>
            </a:r>
          </a:p>
          <a:p>
            <a:pPr algn="l">
              <a:lnSpc>
                <a:spcPts val="4409"/>
              </a:lnSpc>
            </a:pPr>
          </a:p>
          <a:p>
            <a:pPr algn="l" marL="680082" indent="-340041" lvl="1">
              <a:lnSpc>
                <a:spcPts val="4409"/>
              </a:lnSpc>
              <a:buFont typeface="Arial"/>
              <a:buChar char="•"/>
            </a:pPr>
            <a:r>
              <a:rPr lang="en-US" sz="3149">
                <a:solidFill>
                  <a:srgbClr val="DD211D"/>
                </a:solidFill>
                <a:latin typeface="Canva Sans Bold"/>
              </a:rPr>
              <a:t>Ensemble techniques effectively reduce both bias and variance, leading to better generalization on unseen data.</a:t>
            </a:r>
          </a:p>
          <a:p>
            <a:pPr algn="l">
              <a:lnSpc>
                <a:spcPts val="4409"/>
              </a:lnSpc>
            </a:pPr>
          </a:p>
          <a:p>
            <a:pPr algn="l" marL="680082" indent="-340041" lvl="1">
              <a:lnSpc>
                <a:spcPts val="4409"/>
              </a:lnSpc>
              <a:buFont typeface="Arial"/>
              <a:buChar char="•"/>
            </a:pPr>
            <a:r>
              <a:rPr lang="en-US" sz="3149">
                <a:solidFill>
                  <a:srgbClr val="DD211D"/>
                </a:solidFill>
                <a:latin typeface="Canva Sans Bold"/>
              </a:rPr>
              <a:t>The flexibility to combine different algorithms allows for the creation of highly customized models tailored to specific prediction tasks.</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15109" y="73721"/>
            <a:ext cx="7157611" cy="1127252"/>
          </a:xfrm>
          <a:prstGeom prst="rect">
            <a:avLst/>
          </a:prstGeom>
        </p:spPr>
        <p:txBody>
          <a:bodyPr anchor="t" rtlCol="false" tIns="0" lIns="0" bIns="0" rIns="0">
            <a:spAutoFit/>
          </a:bodyPr>
          <a:lstStyle/>
          <a:p>
            <a:pPr algn="l">
              <a:lnSpc>
                <a:spcPts val="9268"/>
              </a:lnSpc>
              <a:spcBef>
                <a:spcPct val="0"/>
              </a:spcBef>
            </a:pPr>
            <a:r>
              <a:rPr lang="en-US" sz="6620">
                <a:solidFill>
                  <a:srgbClr val="BD2640"/>
                </a:solidFill>
                <a:latin typeface="Montserrat Bold"/>
              </a:rPr>
              <a:t>References</a:t>
            </a:r>
          </a:p>
        </p:txBody>
      </p:sp>
      <p:sp>
        <p:nvSpPr>
          <p:cNvPr name="TextBox 3" id="3"/>
          <p:cNvSpPr txBox="true"/>
          <p:nvPr/>
        </p:nvSpPr>
        <p:spPr>
          <a:xfrm rot="0">
            <a:off x="515109" y="1514709"/>
            <a:ext cx="17257781" cy="8319831"/>
          </a:xfrm>
          <a:prstGeom prst="rect">
            <a:avLst/>
          </a:prstGeom>
        </p:spPr>
        <p:txBody>
          <a:bodyPr anchor="t" rtlCol="false" tIns="0" lIns="0" bIns="0" rIns="0">
            <a:spAutoFit/>
          </a:bodyPr>
          <a:lstStyle/>
          <a:p>
            <a:pPr algn="l">
              <a:lnSpc>
                <a:spcPts val="2901"/>
              </a:lnSpc>
              <a:spcBef>
                <a:spcPct val="0"/>
              </a:spcBef>
            </a:pPr>
            <a:r>
              <a:rPr lang="en-US" sz="2072">
                <a:solidFill>
                  <a:srgbClr val="000000"/>
                </a:solidFill>
                <a:latin typeface="Poppins Light Bold"/>
              </a:rPr>
              <a:t>1. Hamza, L.A. et al. (2023). Predictive Diabetes Mellitus From DNA Sequences Using Deep Learning. Al-Bahir Journal for Engineering and Pure Sciences, 3(2). https://doi.org/10.55810/2313-0083.1042</a:t>
            </a:r>
          </a:p>
          <a:p>
            <a:pPr algn="l">
              <a:lnSpc>
                <a:spcPts val="2901"/>
              </a:lnSpc>
              <a:spcBef>
                <a:spcPct val="0"/>
              </a:spcBef>
            </a:pPr>
          </a:p>
          <a:p>
            <a:pPr algn="l">
              <a:lnSpc>
                <a:spcPts val="2901"/>
              </a:lnSpc>
              <a:spcBef>
                <a:spcPct val="0"/>
              </a:spcBef>
            </a:pPr>
            <a:r>
              <a:rPr lang="en-US" sz="2072">
                <a:solidFill>
                  <a:srgbClr val="000000"/>
                </a:solidFill>
                <a:latin typeface="Poppins Light Bold"/>
              </a:rPr>
              <a:t>2. Zou, Q. et al. (2018). Predicting Diabetes Mellitus With Machine Learning Techniques. Front. Genet. 9:515. https://doi.org/10.3389/fgene.2018.00515</a:t>
            </a:r>
          </a:p>
          <a:p>
            <a:pPr algn="l">
              <a:lnSpc>
                <a:spcPts val="2901"/>
              </a:lnSpc>
              <a:spcBef>
                <a:spcPct val="0"/>
              </a:spcBef>
            </a:pPr>
          </a:p>
          <a:p>
            <a:pPr algn="l">
              <a:lnSpc>
                <a:spcPts val="2901"/>
              </a:lnSpc>
              <a:spcBef>
                <a:spcPct val="0"/>
              </a:spcBef>
            </a:pPr>
            <a:r>
              <a:rPr lang="en-US" sz="2072">
                <a:solidFill>
                  <a:srgbClr val="000000"/>
                </a:solidFill>
                <a:latin typeface="Poppins Light Bold"/>
              </a:rPr>
              <a:t>3. Das, B. (2022). A deep learning model for identification of diabetes type 2 based on nucleotide signals. Neural Comput &amp; Applic, 34, 12587–12599. https://doi.org/10.1007/s00521-022-07121-8</a:t>
            </a:r>
          </a:p>
          <a:p>
            <a:pPr algn="l">
              <a:lnSpc>
                <a:spcPts val="2901"/>
              </a:lnSpc>
              <a:spcBef>
                <a:spcPct val="0"/>
              </a:spcBef>
            </a:pPr>
          </a:p>
          <a:p>
            <a:pPr algn="l">
              <a:lnSpc>
                <a:spcPts val="2901"/>
              </a:lnSpc>
              <a:spcBef>
                <a:spcPct val="0"/>
              </a:spcBef>
            </a:pPr>
            <a:r>
              <a:rPr lang="en-US" sz="2072">
                <a:solidFill>
                  <a:srgbClr val="000000"/>
                </a:solidFill>
                <a:latin typeface="Poppins Light Bold"/>
              </a:rPr>
              <a:t>4. Kim, J. et al. (2018). Genetic prediction of type 2 diabetes using deep neural network. Clin Genet, 93(4), 822-829. doi: 10.1111/cge.13175.</a:t>
            </a:r>
          </a:p>
          <a:p>
            <a:pPr algn="l">
              <a:lnSpc>
                <a:spcPts val="2901"/>
              </a:lnSpc>
              <a:spcBef>
                <a:spcPct val="0"/>
              </a:spcBef>
            </a:pPr>
          </a:p>
          <a:p>
            <a:pPr algn="l">
              <a:lnSpc>
                <a:spcPts val="2901"/>
              </a:lnSpc>
              <a:spcBef>
                <a:spcPct val="0"/>
              </a:spcBef>
            </a:pPr>
            <a:r>
              <a:rPr lang="en-US" sz="2072">
                <a:solidFill>
                  <a:srgbClr val="000000"/>
                </a:solidFill>
                <a:latin typeface="Poppins Light Bold"/>
              </a:rPr>
              <a:t>5. Alshamlan, H. et al. (2020). A Gene Prediction Function for Type 2 Diabetes Mellitus using Logistic Regression. doi: 10.1109/ICICS49469.2020.239549.</a:t>
            </a:r>
          </a:p>
          <a:p>
            <a:pPr algn="l">
              <a:lnSpc>
                <a:spcPts val="2901"/>
              </a:lnSpc>
              <a:spcBef>
                <a:spcPct val="0"/>
              </a:spcBef>
            </a:pPr>
          </a:p>
          <a:p>
            <a:pPr algn="l">
              <a:lnSpc>
                <a:spcPts val="2901"/>
              </a:lnSpc>
              <a:spcBef>
                <a:spcPct val="0"/>
              </a:spcBef>
            </a:pPr>
            <a:r>
              <a:rPr lang="en-US" sz="2072">
                <a:solidFill>
                  <a:srgbClr val="000000"/>
                </a:solidFill>
                <a:latin typeface="Poppins Light Bold"/>
              </a:rPr>
              <a:t>6. Kumar, A. et al. (2017). SVMRFE based approach for prediction of most discriminatory gene target for type II diabetes. Health Cares Data, 12, 28-37. https://doi.org/10.1016/j.gdata.2017.02.008.</a:t>
            </a:r>
          </a:p>
          <a:p>
            <a:pPr algn="l">
              <a:lnSpc>
                <a:spcPts val="2901"/>
              </a:lnSpc>
              <a:spcBef>
                <a:spcPct val="0"/>
              </a:spcBef>
            </a:pPr>
          </a:p>
          <a:p>
            <a:pPr algn="l">
              <a:lnSpc>
                <a:spcPts val="2901"/>
              </a:lnSpc>
              <a:spcBef>
                <a:spcPct val="0"/>
              </a:spcBef>
            </a:pPr>
            <a:r>
              <a:rPr lang="en-US" sz="2072">
                <a:solidFill>
                  <a:srgbClr val="000000"/>
                </a:solidFill>
                <a:latin typeface="Poppins Light Bold"/>
              </a:rPr>
              <a:t>7. Lello, L. et al. (2019). Genomic Prediction of 16 Complex Disease Risks Including Heart Attack, Diabetes, Breast and Prostate Cancer. Sci Rep, 9(1):15286. https://doi.org/10.1038/s41598-019-51258-x.</a:t>
            </a:r>
          </a:p>
          <a:p>
            <a:pPr algn="l">
              <a:lnSpc>
                <a:spcPts val="2901"/>
              </a:lnSpc>
              <a:spcBef>
                <a:spcPct val="0"/>
              </a:spcBef>
            </a:pPr>
          </a:p>
          <a:p>
            <a:pPr algn="l">
              <a:lnSpc>
                <a:spcPts val="2901"/>
              </a:lnSpc>
              <a:spcBef>
                <a:spcPct val="0"/>
              </a:spcBef>
            </a:pPr>
            <a:r>
              <a:rPr lang="en-US" sz="2072">
                <a:solidFill>
                  <a:srgbClr val="000000"/>
                </a:solidFill>
                <a:latin typeface="Poppins Light Bold"/>
              </a:rPr>
              <a:t>8. Loh, M. et al. (2022). Identification of genetic effects underlying type 2 diabetes in South Asian and European populations. Commun Biol, 5(1):329. https://doi.org/10.1038/s42003-022-03248-5.</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643479" y="574779"/>
            <a:ext cx="8115300" cy="9061241"/>
          </a:xfrm>
          <a:prstGeom prst="rect">
            <a:avLst/>
          </a:prstGeom>
        </p:spPr>
        <p:txBody>
          <a:bodyPr anchor="t" rtlCol="false" tIns="0" lIns="0" bIns="0" rIns="0">
            <a:spAutoFit/>
          </a:bodyPr>
          <a:lstStyle/>
          <a:p>
            <a:pPr algn="l" marL="576916" indent="-288458" lvl="1">
              <a:lnSpc>
                <a:spcPts val="4008"/>
              </a:lnSpc>
              <a:buFont typeface="Arial"/>
              <a:buChar char="•"/>
            </a:pPr>
            <a:r>
              <a:rPr lang="en-US" sz="2672">
                <a:solidFill>
                  <a:srgbClr val="141414"/>
                </a:solidFill>
                <a:latin typeface="Poppins Light"/>
              </a:rPr>
              <a:t>Diabetes mellitus (DM) is a prevalent chronic disease worldwide, affecting millions of individuals.</a:t>
            </a:r>
          </a:p>
          <a:p>
            <a:pPr algn="l">
              <a:lnSpc>
                <a:spcPts val="4008"/>
              </a:lnSpc>
            </a:pPr>
          </a:p>
          <a:p>
            <a:pPr algn="l" marL="576916" indent="-288458" lvl="1">
              <a:lnSpc>
                <a:spcPts val="4008"/>
              </a:lnSpc>
              <a:buFont typeface="Arial"/>
              <a:buChar char="•"/>
            </a:pPr>
            <a:r>
              <a:rPr lang="en-US" sz="2672">
                <a:solidFill>
                  <a:srgbClr val="141414"/>
                </a:solidFill>
                <a:latin typeface="Poppins Light"/>
              </a:rPr>
              <a:t>Our project aims to develop a predictive model that can assess the risk of diabetes based on various health parameters.</a:t>
            </a:r>
          </a:p>
          <a:p>
            <a:pPr algn="l">
              <a:lnSpc>
                <a:spcPts val="4008"/>
              </a:lnSpc>
            </a:pPr>
          </a:p>
          <a:p>
            <a:pPr algn="l" marL="576916" indent="-288458" lvl="1">
              <a:lnSpc>
                <a:spcPts val="4008"/>
              </a:lnSpc>
              <a:buFont typeface="Arial"/>
              <a:buChar char="•"/>
            </a:pPr>
            <a:r>
              <a:rPr lang="en-US" sz="2672">
                <a:solidFill>
                  <a:srgbClr val="141414"/>
                </a:solidFill>
                <a:latin typeface="Poppins Light"/>
              </a:rPr>
              <a:t>Leveraging machine learning algorithms, we seek to create a tool that aids in early detection and management of diabetes, ultimately improving healthcare outcomes.</a:t>
            </a:r>
          </a:p>
          <a:p>
            <a:pPr algn="l">
              <a:lnSpc>
                <a:spcPts val="4008"/>
              </a:lnSpc>
            </a:pPr>
          </a:p>
          <a:p>
            <a:pPr algn="l" marL="576914" indent="-288457" lvl="1">
              <a:lnSpc>
                <a:spcPts val="4008"/>
              </a:lnSpc>
              <a:buFont typeface="Arial"/>
              <a:buChar char="•"/>
            </a:pPr>
            <a:r>
              <a:rPr lang="en-US" sz="2672">
                <a:solidFill>
                  <a:srgbClr val="141414"/>
                </a:solidFill>
                <a:latin typeface="Poppins Light"/>
              </a:rPr>
              <a:t>XGBoost, known for its efficiency and performance, aggregates the strengths of various models, leading to improved performance and more robust predictions in our diabetes risk assessment tool</a:t>
            </a:r>
          </a:p>
        </p:txBody>
      </p:sp>
      <p:grpSp>
        <p:nvGrpSpPr>
          <p:cNvPr name="Group 3" id="3"/>
          <p:cNvGrpSpPr/>
          <p:nvPr/>
        </p:nvGrpSpPr>
        <p:grpSpPr>
          <a:xfrm rot="0">
            <a:off x="17072291" y="8826675"/>
            <a:ext cx="485578" cy="431625"/>
            <a:chOff x="0" y="0"/>
            <a:chExt cx="647437" cy="575500"/>
          </a:xfrm>
        </p:grpSpPr>
        <p:sp>
          <p:nvSpPr>
            <p:cNvPr name="AutoShape 4" id="4"/>
            <p:cNvSpPr/>
            <p:nvPr/>
          </p:nvSpPr>
          <p:spPr>
            <a:xfrm rot="0">
              <a:off x="0" y="0"/>
              <a:ext cx="647437" cy="575500"/>
            </a:xfrm>
            <a:prstGeom prst="rect">
              <a:avLst/>
            </a:prstGeom>
            <a:solidFill>
              <a:srgbClr val="DD211D"/>
            </a:solidFill>
          </p:spPr>
        </p:sp>
        <p:grpSp>
          <p:nvGrpSpPr>
            <p:cNvPr name="Group 5" id="5"/>
            <p:cNvGrpSpPr/>
            <p:nvPr/>
          </p:nvGrpSpPr>
          <p:grpSpPr>
            <a:xfrm rot="0">
              <a:off x="0" y="171992"/>
              <a:ext cx="517352" cy="231517"/>
              <a:chOff x="0" y="0"/>
              <a:chExt cx="959235" cy="429260"/>
            </a:xfrm>
          </p:grpSpPr>
          <p:sp>
            <p:nvSpPr>
              <p:cNvPr name="Freeform 6" id="6"/>
              <p:cNvSpPr/>
              <p:nvPr/>
            </p:nvSpPr>
            <p:spPr>
              <a:xfrm flipH="false" flipV="false" rot="0">
                <a:off x="0" y="-5080"/>
                <a:ext cx="959235" cy="434340"/>
              </a:xfrm>
              <a:custGeom>
                <a:avLst/>
                <a:gdLst/>
                <a:ahLst/>
                <a:cxnLst/>
                <a:rect r="r" b="b" t="t" l="l"/>
                <a:pathLst>
                  <a:path h="434340" w="959235">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name="TextBox 7" id="7"/>
          <p:cNvSpPr txBox="true"/>
          <p:nvPr/>
        </p:nvSpPr>
        <p:spPr>
          <a:xfrm rot="0">
            <a:off x="1327269" y="4310145"/>
            <a:ext cx="5480687" cy="960443"/>
          </a:xfrm>
          <a:prstGeom prst="rect">
            <a:avLst/>
          </a:prstGeom>
        </p:spPr>
        <p:txBody>
          <a:bodyPr anchor="t" rtlCol="false" tIns="0" lIns="0" bIns="0" rIns="0">
            <a:spAutoFit/>
          </a:bodyPr>
          <a:lstStyle/>
          <a:p>
            <a:pPr algn="l">
              <a:lnSpc>
                <a:spcPts val="7562"/>
              </a:lnSpc>
            </a:pPr>
            <a:r>
              <a:rPr lang="en-US" sz="6302">
                <a:solidFill>
                  <a:srgbClr val="BD2640"/>
                </a:solidFill>
                <a:latin typeface="Montserrat Classic Bold"/>
              </a:rPr>
              <a:t>Introduction</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72459" y="206169"/>
            <a:ext cx="16986841" cy="10365879"/>
          </a:xfrm>
          <a:prstGeom prst="rect">
            <a:avLst/>
          </a:prstGeom>
        </p:spPr>
        <p:txBody>
          <a:bodyPr anchor="t" rtlCol="false" tIns="0" lIns="0" bIns="0" rIns="0">
            <a:spAutoFit/>
          </a:bodyPr>
          <a:lstStyle/>
          <a:p>
            <a:pPr algn="l">
              <a:lnSpc>
                <a:spcPts val="2502"/>
              </a:lnSpc>
              <a:spcBef>
                <a:spcPct val="0"/>
              </a:spcBef>
            </a:pPr>
            <a:r>
              <a:rPr lang="en-US" sz="1787">
                <a:solidFill>
                  <a:srgbClr val="000000"/>
                </a:solidFill>
                <a:latin typeface="Poppins Light Bold"/>
              </a:rPr>
              <a:t>9. Diabetes Genetics Initiative of Broad Institute of Harvard and MIT, &amp; others. (2007). Genome-wide association analysis identifies loci for type 2 diabetes and triglyceride levels. Science, 316(5829), 1331-6. https://doi.org/10.1126/science.1142358.</a:t>
            </a:r>
          </a:p>
          <a:p>
            <a:pPr algn="l">
              <a:lnSpc>
                <a:spcPts val="2502"/>
              </a:lnSpc>
              <a:spcBef>
                <a:spcPct val="0"/>
              </a:spcBef>
            </a:pPr>
          </a:p>
          <a:p>
            <a:pPr algn="l">
              <a:lnSpc>
                <a:spcPts val="2502"/>
              </a:lnSpc>
              <a:spcBef>
                <a:spcPct val="0"/>
              </a:spcBef>
            </a:pPr>
            <a:r>
              <a:rPr lang="en-US" sz="1787">
                <a:solidFill>
                  <a:srgbClr val="000000"/>
                </a:solidFill>
                <a:latin typeface="Poppins Light Bold"/>
              </a:rPr>
              <a:t>10. Cai, L. et al. (2020). Genome-wide association analysis of type 2 diabetes in the EPIC-InterAct study. Sci Data, 7(1):393. https://doi.org/10.1038/s41597-020-00716-7.</a:t>
            </a:r>
          </a:p>
          <a:p>
            <a:pPr algn="l">
              <a:lnSpc>
                <a:spcPts val="2502"/>
              </a:lnSpc>
              <a:spcBef>
                <a:spcPct val="0"/>
              </a:spcBef>
            </a:pPr>
          </a:p>
          <a:p>
            <a:pPr algn="l">
              <a:lnSpc>
                <a:spcPts val="2502"/>
              </a:lnSpc>
              <a:spcBef>
                <a:spcPct val="0"/>
              </a:spcBef>
            </a:pPr>
            <a:r>
              <a:rPr lang="en-US" sz="1787">
                <a:solidFill>
                  <a:srgbClr val="000000"/>
                </a:solidFill>
                <a:latin typeface="Poppins Light Bold"/>
              </a:rPr>
              <a:t>11. Cole, J.B. &amp; Florez, J.C. (2020). Genetics of diabetes mellitus and diabetes complications. Nat Rev Nephrol, 16(7), 377-390. https://doi.org/10.1038/s41581-020-0278-5.</a:t>
            </a:r>
          </a:p>
          <a:p>
            <a:pPr algn="l">
              <a:lnSpc>
                <a:spcPts val="2502"/>
              </a:lnSpc>
              <a:spcBef>
                <a:spcPct val="0"/>
              </a:spcBef>
            </a:pPr>
          </a:p>
          <a:p>
            <a:pPr algn="l">
              <a:lnSpc>
                <a:spcPts val="2502"/>
              </a:lnSpc>
              <a:spcBef>
                <a:spcPct val="0"/>
              </a:spcBef>
            </a:pPr>
            <a:r>
              <a:rPr lang="en-US" sz="1787">
                <a:solidFill>
                  <a:srgbClr val="000000"/>
                </a:solidFill>
                <a:latin typeface="Poppins Light Bold"/>
              </a:rPr>
              <a:t>12. Cho, N.H. &amp; others. (2018). IDF Diabetes Atlas: Global estimates of diabetes prevalence for 2017 and projections for 2045. Diabetes Res Clin Pract, 138, 271–281. https://doi.org/10.1016/j.diabres.2018.02.023.</a:t>
            </a:r>
          </a:p>
          <a:p>
            <a:pPr algn="l">
              <a:lnSpc>
                <a:spcPts val="2502"/>
              </a:lnSpc>
              <a:spcBef>
                <a:spcPct val="0"/>
              </a:spcBef>
            </a:pPr>
          </a:p>
          <a:p>
            <a:pPr algn="l">
              <a:lnSpc>
                <a:spcPts val="2502"/>
              </a:lnSpc>
              <a:spcBef>
                <a:spcPct val="0"/>
              </a:spcBef>
            </a:pPr>
            <a:r>
              <a:rPr lang="en-US" sz="1787">
                <a:solidFill>
                  <a:srgbClr val="000000"/>
                </a:solidFill>
                <a:latin typeface="Poppins Light Bold"/>
              </a:rPr>
              <a:t>13. Butt, U.M. et al. (2021). Machine Learning Based Diabetes Classification and Prediction for Healthcare Applications. J Healthc Eng, 2021, 9930985. https://doi.org/10.1155/2021/9930985.</a:t>
            </a:r>
          </a:p>
          <a:p>
            <a:pPr algn="l">
              <a:lnSpc>
                <a:spcPts val="2502"/>
              </a:lnSpc>
              <a:spcBef>
                <a:spcPct val="0"/>
              </a:spcBef>
            </a:pPr>
          </a:p>
          <a:p>
            <a:pPr algn="l">
              <a:lnSpc>
                <a:spcPts val="2502"/>
              </a:lnSpc>
              <a:spcBef>
                <a:spcPct val="0"/>
              </a:spcBef>
            </a:pPr>
            <a:r>
              <a:rPr lang="en-US" sz="1787">
                <a:solidFill>
                  <a:srgbClr val="000000"/>
                </a:solidFill>
                <a:latin typeface="Poppins Light Bold"/>
              </a:rPr>
              <a:t>14. Oliullah, K. et al. (2023). A stacked ensemble machine learning approach for the prediction of diabetes. J Diabetes Metab Disord. https://doi.org/10.1007/s40200-023-01321-2.</a:t>
            </a:r>
          </a:p>
          <a:p>
            <a:pPr algn="l">
              <a:lnSpc>
                <a:spcPts val="2502"/>
              </a:lnSpc>
              <a:spcBef>
                <a:spcPct val="0"/>
              </a:spcBef>
            </a:pPr>
          </a:p>
          <a:p>
            <a:pPr algn="l">
              <a:lnSpc>
                <a:spcPts val="2502"/>
              </a:lnSpc>
              <a:spcBef>
                <a:spcPct val="0"/>
              </a:spcBef>
            </a:pPr>
            <a:r>
              <a:rPr lang="en-US" sz="1787">
                <a:solidFill>
                  <a:srgbClr val="000000"/>
                </a:solidFill>
                <a:latin typeface="Poppins Light Bold"/>
              </a:rPr>
              <a:t>15. Tripathi, D. et al. (2022). Diabetes Prediction Using Machine Learning Analytics: Ensemble Learning Techniques.</a:t>
            </a:r>
          </a:p>
          <a:p>
            <a:pPr algn="l">
              <a:lnSpc>
                <a:spcPts val="2502"/>
              </a:lnSpc>
              <a:spcBef>
                <a:spcPct val="0"/>
              </a:spcBef>
            </a:pPr>
          </a:p>
          <a:p>
            <a:pPr algn="l">
              <a:lnSpc>
                <a:spcPts val="2502"/>
              </a:lnSpc>
              <a:spcBef>
                <a:spcPct val="0"/>
              </a:spcBef>
            </a:pPr>
            <a:r>
              <a:rPr lang="en-US" sz="1787">
                <a:solidFill>
                  <a:srgbClr val="000000"/>
                </a:solidFill>
                <a:latin typeface="Poppins Light Bold"/>
              </a:rPr>
              <a:t>16. Nagpal, A. et al. (2023). A novel ensemble machine learning framework for early stage diabetes mellitus prediction. Multidisciplinary Science Journal.</a:t>
            </a:r>
          </a:p>
          <a:p>
            <a:pPr algn="l">
              <a:lnSpc>
                <a:spcPts val="2502"/>
              </a:lnSpc>
              <a:spcBef>
                <a:spcPct val="0"/>
              </a:spcBef>
            </a:pPr>
          </a:p>
          <a:p>
            <a:pPr algn="l">
              <a:lnSpc>
                <a:spcPts val="2502"/>
              </a:lnSpc>
              <a:spcBef>
                <a:spcPct val="0"/>
              </a:spcBef>
            </a:pPr>
            <a:r>
              <a:rPr lang="en-US" sz="1787">
                <a:solidFill>
                  <a:srgbClr val="000000"/>
                </a:solidFill>
                <a:latin typeface="Poppins Light Bold"/>
              </a:rPr>
              <a:t>17. National Diabetes Statistics Report | Diabetes | Centers for Disease Control and Prevention. 2022. https://www.cdc.gov/diabetes/data/statistics-report/index.html.</a:t>
            </a:r>
          </a:p>
          <a:p>
            <a:pPr algn="l">
              <a:lnSpc>
                <a:spcPts val="2502"/>
              </a:lnSpc>
              <a:spcBef>
                <a:spcPct val="0"/>
              </a:spcBef>
            </a:pPr>
          </a:p>
          <a:p>
            <a:pPr algn="l">
              <a:lnSpc>
                <a:spcPts val="2502"/>
              </a:lnSpc>
              <a:spcBef>
                <a:spcPct val="0"/>
              </a:spcBef>
            </a:pPr>
            <a:r>
              <a:rPr lang="en-US" sz="1787">
                <a:solidFill>
                  <a:srgbClr val="000000"/>
                </a:solidFill>
                <a:latin typeface="Poppins Light Bold"/>
              </a:rPr>
              <a:t>18. Hosseini Sarkhosh, S.M. et al. (2022). Predicting diabetic nephropathy in type 2 diabetic patients using machine learning algorithms. J Diabetes Metab Disord, 21(2), 1433–41.</a:t>
            </a:r>
          </a:p>
          <a:p>
            <a:pPr algn="l">
              <a:lnSpc>
                <a:spcPts val="2502"/>
              </a:lnSpc>
              <a:spcBef>
                <a:spcPct val="0"/>
              </a:spcBef>
            </a:pPr>
          </a:p>
          <a:p>
            <a:pPr algn="l">
              <a:lnSpc>
                <a:spcPts val="2502"/>
              </a:lnSpc>
              <a:spcBef>
                <a:spcPct val="0"/>
              </a:spcBef>
            </a:pPr>
            <a:r>
              <a:rPr lang="en-US" sz="1787">
                <a:solidFill>
                  <a:srgbClr val="000000"/>
                </a:solidFill>
                <a:latin typeface="Poppins Light Bold"/>
              </a:rPr>
              <a:t>19. Hemanth, S. &amp; Alagarsamy, S. (2023). Hybrid adaptive deep learning classifier for early detection of diabetic retinopathy using optimal feature extraction and classification. J Diabetes Metab Disord, 1–15.</a:t>
            </a:r>
          </a:p>
          <a:p>
            <a:pPr algn="l">
              <a:lnSpc>
                <a:spcPts val="2502"/>
              </a:lnSpc>
              <a:spcBef>
                <a:spcPct val="0"/>
              </a:spcBef>
            </a:pPr>
          </a:p>
          <a:p>
            <a:pPr algn="l">
              <a:lnSpc>
                <a:spcPts val="2502"/>
              </a:lnSpc>
              <a:spcBef>
                <a:spcPct val="0"/>
              </a:spcBef>
            </a:pPr>
            <a:r>
              <a:rPr lang="en-US" sz="1787">
                <a:solidFill>
                  <a:srgbClr val="000000"/>
                </a:solidFill>
                <a:latin typeface="Poppins Light Bold"/>
              </a:rPr>
              <a:t>20. Bukhari, M.M. et al. (2021). An improved artificial neural network model for effective diabetes prediction. Complexity, 2021, 1–10.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5757"/>
        </a:solidFill>
      </p:bgPr>
    </p:bg>
    <p:spTree>
      <p:nvGrpSpPr>
        <p:cNvPr id="1" name=""/>
        <p:cNvGrpSpPr/>
        <p:nvPr/>
      </p:nvGrpSpPr>
      <p:grpSpPr>
        <a:xfrm>
          <a:off x="0" y="0"/>
          <a:ext cx="0" cy="0"/>
          <a:chOff x="0" y="0"/>
          <a:chExt cx="0" cy="0"/>
        </a:xfrm>
      </p:grpSpPr>
      <p:sp>
        <p:nvSpPr>
          <p:cNvPr name="Freeform 2" id="2"/>
          <p:cNvSpPr/>
          <p:nvPr/>
        </p:nvSpPr>
        <p:spPr>
          <a:xfrm flipH="false" flipV="false" rot="0">
            <a:off x="10702650" y="0"/>
            <a:ext cx="4107638" cy="6781800"/>
          </a:xfrm>
          <a:custGeom>
            <a:avLst/>
            <a:gdLst/>
            <a:ahLst/>
            <a:cxnLst/>
            <a:rect r="r" b="b" t="t" l="l"/>
            <a:pathLst>
              <a:path h="6781800" w="4107638">
                <a:moveTo>
                  <a:pt x="0" y="0"/>
                </a:moveTo>
                <a:lnTo>
                  <a:pt x="4107639" y="0"/>
                </a:lnTo>
                <a:lnTo>
                  <a:pt x="4107639" y="6781800"/>
                </a:lnTo>
                <a:lnTo>
                  <a:pt x="0" y="6781800"/>
                </a:lnTo>
                <a:lnTo>
                  <a:pt x="0" y="0"/>
                </a:lnTo>
                <a:close/>
              </a:path>
            </a:pathLst>
          </a:custGeom>
          <a:blipFill>
            <a:blip r:embed="rId2"/>
            <a:stretch>
              <a:fillRect l="-72455" t="-3651" r="-72455" b="0"/>
            </a:stretch>
          </a:blipFill>
        </p:spPr>
      </p:sp>
      <p:sp>
        <p:nvSpPr>
          <p:cNvPr name="Freeform 3" id="3"/>
          <p:cNvSpPr/>
          <p:nvPr/>
        </p:nvSpPr>
        <p:spPr>
          <a:xfrm flipH="false" flipV="false" rot="0">
            <a:off x="5635350" y="6972300"/>
            <a:ext cx="9174938" cy="3505200"/>
          </a:xfrm>
          <a:custGeom>
            <a:avLst/>
            <a:gdLst/>
            <a:ahLst/>
            <a:cxnLst/>
            <a:rect r="r" b="b" t="t" l="l"/>
            <a:pathLst>
              <a:path h="3505200" w="9174938">
                <a:moveTo>
                  <a:pt x="0" y="0"/>
                </a:moveTo>
                <a:lnTo>
                  <a:pt x="9174939" y="0"/>
                </a:lnTo>
                <a:lnTo>
                  <a:pt x="9174939" y="3505200"/>
                </a:lnTo>
                <a:lnTo>
                  <a:pt x="0" y="3505200"/>
                </a:lnTo>
                <a:lnTo>
                  <a:pt x="0" y="0"/>
                </a:lnTo>
                <a:close/>
              </a:path>
            </a:pathLst>
          </a:custGeom>
          <a:blipFill>
            <a:blip r:embed="rId3"/>
            <a:stretch>
              <a:fillRect l="0" t="-37850" r="0" b="-37850"/>
            </a:stretch>
          </a:blipFill>
        </p:spPr>
      </p:sp>
      <p:sp>
        <p:nvSpPr>
          <p:cNvPr name="Freeform 4" id="4"/>
          <p:cNvSpPr/>
          <p:nvPr/>
        </p:nvSpPr>
        <p:spPr>
          <a:xfrm flipH="false" flipV="false" rot="0">
            <a:off x="895350" y="6972300"/>
            <a:ext cx="4549500" cy="3524250"/>
          </a:xfrm>
          <a:custGeom>
            <a:avLst/>
            <a:gdLst/>
            <a:ahLst/>
            <a:cxnLst/>
            <a:rect r="r" b="b" t="t" l="l"/>
            <a:pathLst>
              <a:path h="3524250" w="4549500">
                <a:moveTo>
                  <a:pt x="0" y="0"/>
                </a:moveTo>
                <a:lnTo>
                  <a:pt x="4549500" y="0"/>
                </a:lnTo>
                <a:lnTo>
                  <a:pt x="4549500" y="3524250"/>
                </a:lnTo>
                <a:lnTo>
                  <a:pt x="0" y="3524250"/>
                </a:lnTo>
                <a:lnTo>
                  <a:pt x="0" y="0"/>
                </a:lnTo>
                <a:close/>
              </a:path>
            </a:pathLst>
          </a:custGeom>
          <a:blipFill>
            <a:blip r:embed="rId4"/>
            <a:stretch>
              <a:fillRect l="-8025" t="0" r="-8025" b="0"/>
            </a:stretch>
          </a:blipFill>
        </p:spPr>
      </p:sp>
      <p:sp>
        <p:nvSpPr>
          <p:cNvPr name="Freeform 5" id="5"/>
          <p:cNvSpPr/>
          <p:nvPr/>
        </p:nvSpPr>
        <p:spPr>
          <a:xfrm flipH="false" flipV="false" rot="0">
            <a:off x="15000789" y="-171450"/>
            <a:ext cx="3478988" cy="4972050"/>
          </a:xfrm>
          <a:custGeom>
            <a:avLst/>
            <a:gdLst/>
            <a:ahLst/>
            <a:cxnLst/>
            <a:rect r="r" b="b" t="t" l="l"/>
            <a:pathLst>
              <a:path h="4972050" w="3478988">
                <a:moveTo>
                  <a:pt x="0" y="0"/>
                </a:moveTo>
                <a:lnTo>
                  <a:pt x="3478988" y="0"/>
                </a:lnTo>
                <a:lnTo>
                  <a:pt x="3478988" y="4972050"/>
                </a:lnTo>
                <a:lnTo>
                  <a:pt x="0" y="4972050"/>
                </a:lnTo>
                <a:lnTo>
                  <a:pt x="0" y="0"/>
                </a:lnTo>
                <a:close/>
              </a:path>
            </a:pathLst>
          </a:custGeom>
          <a:blipFill>
            <a:blip r:embed="rId5"/>
            <a:stretch>
              <a:fillRect l="-57053" t="0" r="-57053" b="0"/>
            </a:stretch>
          </a:blipFill>
        </p:spPr>
      </p:sp>
      <p:sp>
        <p:nvSpPr>
          <p:cNvPr name="Freeform 6" id="6"/>
          <p:cNvSpPr/>
          <p:nvPr/>
        </p:nvSpPr>
        <p:spPr>
          <a:xfrm flipH="false" flipV="false" rot="0">
            <a:off x="15000789" y="4991100"/>
            <a:ext cx="3517088" cy="5486400"/>
          </a:xfrm>
          <a:custGeom>
            <a:avLst/>
            <a:gdLst/>
            <a:ahLst/>
            <a:cxnLst/>
            <a:rect r="r" b="b" t="t" l="l"/>
            <a:pathLst>
              <a:path h="5486400" w="3517088">
                <a:moveTo>
                  <a:pt x="0" y="0"/>
                </a:moveTo>
                <a:lnTo>
                  <a:pt x="3517088" y="0"/>
                </a:lnTo>
                <a:lnTo>
                  <a:pt x="3517088" y="5486400"/>
                </a:lnTo>
                <a:lnTo>
                  <a:pt x="0" y="5486400"/>
                </a:lnTo>
                <a:lnTo>
                  <a:pt x="0" y="0"/>
                </a:lnTo>
                <a:close/>
              </a:path>
            </a:pathLst>
          </a:custGeom>
          <a:blipFill>
            <a:blip r:embed="rId6"/>
            <a:stretch>
              <a:fillRect l="-2452" t="0" r="-2452" b="0"/>
            </a:stretch>
          </a:blipFill>
        </p:spPr>
      </p:sp>
      <p:sp>
        <p:nvSpPr>
          <p:cNvPr name="AutoShape 7" id="7"/>
          <p:cNvSpPr/>
          <p:nvPr/>
        </p:nvSpPr>
        <p:spPr>
          <a:xfrm rot="0">
            <a:off x="-9525" y="0"/>
            <a:ext cx="1028700" cy="10287000"/>
          </a:xfrm>
          <a:prstGeom prst="rect">
            <a:avLst/>
          </a:prstGeom>
          <a:solidFill>
            <a:srgbClr val="FDFCFC"/>
          </a:solidFill>
        </p:spPr>
      </p:sp>
      <p:grpSp>
        <p:nvGrpSpPr>
          <p:cNvPr name="Group 8" id="8"/>
          <p:cNvGrpSpPr/>
          <p:nvPr/>
        </p:nvGrpSpPr>
        <p:grpSpPr>
          <a:xfrm rot="0">
            <a:off x="1295172" y="2558918"/>
            <a:ext cx="9131480" cy="3595859"/>
            <a:chOff x="0" y="0"/>
            <a:chExt cx="12175307" cy="4794479"/>
          </a:xfrm>
        </p:grpSpPr>
        <p:sp>
          <p:nvSpPr>
            <p:cNvPr name="TextBox 9" id="9"/>
            <p:cNvSpPr txBox="true"/>
            <p:nvPr/>
          </p:nvSpPr>
          <p:spPr>
            <a:xfrm rot="0">
              <a:off x="0" y="-9525"/>
              <a:ext cx="12162884" cy="1255980"/>
            </a:xfrm>
            <a:prstGeom prst="rect">
              <a:avLst/>
            </a:prstGeom>
          </p:spPr>
          <p:txBody>
            <a:bodyPr anchor="t" rtlCol="false" tIns="0" lIns="0" bIns="0" rIns="0">
              <a:spAutoFit/>
            </a:bodyPr>
            <a:lstStyle/>
            <a:p>
              <a:pPr algn="l">
                <a:lnSpc>
                  <a:spcPts val="7360"/>
                </a:lnSpc>
              </a:pPr>
              <a:r>
                <a:rPr lang="en-US" sz="6134">
                  <a:solidFill>
                    <a:srgbClr val="FDFCFC"/>
                  </a:solidFill>
                  <a:latin typeface="Montserrat Classic Bold"/>
                </a:rPr>
                <a:t>Problem Statement</a:t>
              </a:r>
            </a:p>
          </p:txBody>
        </p:sp>
        <p:sp>
          <p:nvSpPr>
            <p:cNvPr name="TextBox 10" id="10"/>
            <p:cNvSpPr txBox="true"/>
            <p:nvPr/>
          </p:nvSpPr>
          <p:spPr>
            <a:xfrm rot="0">
              <a:off x="6206" y="1725995"/>
              <a:ext cx="12156678" cy="2070137"/>
            </a:xfrm>
            <a:prstGeom prst="rect">
              <a:avLst/>
            </a:prstGeom>
          </p:spPr>
          <p:txBody>
            <a:bodyPr anchor="t" rtlCol="false" tIns="0" lIns="0" bIns="0" rIns="0">
              <a:spAutoFit/>
            </a:bodyPr>
            <a:lstStyle/>
            <a:p>
              <a:pPr algn="l">
                <a:lnSpc>
                  <a:spcPts val="4198"/>
                </a:lnSpc>
              </a:pPr>
              <a:r>
                <a:rPr lang="en-US" sz="2998" spc="239">
                  <a:solidFill>
                    <a:srgbClr val="000000"/>
                  </a:solidFill>
                  <a:latin typeface="Poppins Medium"/>
                </a:rPr>
                <a:t>"DEVELOPING A NOVEL ENSEMBLE APPROACH FOR PREDICTING DIABETES DISEASE.</a:t>
              </a:r>
            </a:p>
          </p:txBody>
        </p:sp>
        <p:sp>
          <p:nvSpPr>
            <p:cNvPr name="TextBox 11" id="11"/>
            <p:cNvSpPr txBox="true"/>
            <p:nvPr/>
          </p:nvSpPr>
          <p:spPr>
            <a:xfrm rot="0">
              <a:off x="6206" y="4229222"/>
              <a:ext cx="12169101" cy="565257"/>
            </a:xfrm>
            <a:prstGeom prst="rect">
              <a:avLst/>
            </a:prstGeom>
          </p:spPr>
          <p:txBody>
            <a:bodyPr anchor="t" rtlCol="false" tIns="0" lIns="0" bIns="0" rIns="0">
              <a:spAutoFit/>
            </a:bodyPr>
            <a:lstStyle/>
            <a:p>
              <a:pPr algn="l">
                <a:lnSpc>
                  <a:spcPts val="368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CFC"/>
        </a:solidFill>
      </p:bgPr>
    </p:bg>
    <p:spTree>
      <p:nvGrpSpPr>
        <p:cNvPr id="1" name=""/>
        <p:cNvGrpSpPr/>
        <p:nvPr/>
      </p:nvGrpSpPr>
      <p:grpSpPr>
        <a:xfrm>
          <a:off x="0" y="0"/>
          <a:ext cx="0" cy="0"/>
          <a:chOff x="0" y="0"/>
          <a:chExt cx="0" cy="0"/>
        </a:xfrm>
      </p:grpSpPr>
      <p:grpSp>
        <p:nvGrpSpPr>
          <p:cNvPr name="Group 2" id="2"/>
          <p:cNvGrpSpPr/>
          <p:nvPr/>
        </p:nvGrpSpPr>
        <p:grpSpPr>
          <a:xfrm rot="0">
            <a:off x="16773722" y="8826675"/>
            <a:ext cx="485578" cy="431625"/>
            <a:chOff x="0" y="0"/>
            <a:chExt cx="647437" cy="575500"/>
          </a:xfrm>
        </p:grpSpPr>
        <p:sp>
          <p:nvSpPr>
            <p:cNvPr name="AutoShape 3" id="3"/>
            <p:cNvSpPr/>
            <p:nvPr/>
          </p:nvSpPr>
          <p:spPr>
            <a:xfrm rot="0">
              <a:off x="0" y="0"/>
              <a:ext cx="647437" cy="575500"/>
            </a:xfrm>
            <a:prstGeom prst="rect">
              <a:avLst/>
            </a:prstGeom>
            <a:solidFill>
              <a:srgbClr val="DD211D"/>
            </a:solidFill>
          </p:spPr>
        </p:sp>
        <p:grpSp>
          <p:nvGrpSpPr>
            <p:cNvPr name="Group 4" id="4"/>
            <p:cNvGrpSpPr/>
            <p:nvPr/>
          </p:nvGrpSpPr>
          <p:grpSpPr>
            <a:xfrm rot="0">
              <a:off x="0" y="171992"/>
              <a:ext cx="517352" cy="231517"/>
              <a:chOff x="0" y="0"/>
              <a:chExt cx="959235" cy="429260"/>
            </a:xfrm>
          </p:grpSpPr>
          <p:sp>
            <p:nvSpPr>
              <p:cNvPr name="Freeform 5" id="5"/>
              <p:cNvSpPr/>
              <p:nvPr/>
            </p:nvSpPr>
            <p:spPr>
              <a:xfrm flipH="false" flipV="false" rot="0">
                <a:off x="0" y="-5080"/>
                <a:ext cx="959235" cy="434340"/>
              </a:xfrm>
              <a:custGeom>
                <a:avLst/>
                <a:gdLst/>
                <a:ahLst/>
                <a:cxnLst/>
                <a:rect r="r" b="b" t="t" l="l"/>
                <a:pathLst>
                  <a:path h="434340" w="959235">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name="Freeform 6" id="6"/>
          <p:cNvSpPr/>
          <p:nvPr/>
        </p:nvSpPr>
        <p:spPr>
          <a:xfrm flipH="false" flipV="false" rot="0">
            <a:off x="614250" y="501348"/>
            <a:ext cx="7353276" cy="9338021"/>
          </a:xfrm>
          <a:custGeom>
            <a:avLst/>
            <a:gdLst/>
            <a:ahLst/>
            <a:cxnLst/>
            <a:rect r="r" b="b" t="t" l="l"/>
            <a:pathLst>
              <a:path h="9338021" w="7353276">
                <a:moveTo>
                  <a:pt x="0" y="0"/>
                </a:moveTo>
                <a:lnTo>
                  <a:pt x="7353276" y="0"/>
                </a:lnTo>
                <a:lnTo>
                  <a:pt x="7353276" y="9338021"/>
                </a:lnTo>
                <a:lnTo>
                  <a:pt x="0" y="9338021"/>
                </a:lnTo>
                <a:lnTo>
                  <a:pt x="0" y="0"/>
                </a:lnTo>
                <a:close/>
              </a:path>
            </a:pathLst>
          </a:custGeom>
          <a:blipFill>
            <a:blip r:embed="rId2">
              <a:alphaModFix amt="39000"/>
            </a:blip>
            <a:stretch>
              <a:fillRect l="-41614" t="0" r="-48991" b="0"/>
            </a:stretch>
          </a:blipFill>
        </p:spPr>
      </p:sp>
      <p:sp>
        <p:nvSpPr>
          <p:cNvPr name="TextBox 7" id="7"/>
          <p:cNvSpPr txBox="true"/>
          <p:nvPr/>
        </p:nvSpPr>
        <p:spPr>
          <a:xfrm rot="0">
            <a:off x="2038042" y="1028700"/>
            <a:ext cx="4505693" cy="881496"/>
          </a:xfrm>
          <a:prstGeom prst="rect">
            <a:avLst/>
          </a:prstGeom>
        </p:spPr>
        <p:txBody>
          <a:bodyPr anchor="t" rtlCol="false" tIns="0" lIns="0" bIns="0" rIns="0">
            <a:spAutoFit/>
          </a:bodyPr>
          <a:lstStyle/>
          <a:p>
            <a:pPr algn="l">
              <a:lnSpc>
                <a:spcPts val="6940"/>
              </a:lnSpc>
            </a:pPr>
            <a:r>
              <a:rPr lang="en-US" sz="5784">
                <a:solidFill>
                  <a:srgbClr val="BD2640"/>
                </a:solidFill>
                <a:latin typeface="Montserrat Classic Bold"/>
              </a:rPr>
              <a:t>Motivation</a:t>
            </a:r>
          </a:p>
        </p:txBody>
      </p:sp>
      <p:grpSp>
        <p:nvGrpSpPr>
          <p:cNvPr name="Group 8" id="8"/>
          <p:cNvGrpSpPr/>
          <p:nvPr/>
        </p:nvGrpSpPr>
        <p:grpSpPr>
          <a:xfrm rot="0">
            <a:off x="8460870" y="2286559"/>
            <a:ext cx="9048985" cy="8797772"/>
            <a:chOff x="0" y="0"/>
            <a:chExt cx="12065313" cy="11730363"/>
          </a:xfrm>
        </p:grpSpPr>
        <p:sp>
          <p:nvSpPr>
            <p:cNvPr name="TextBox 9" id="9"/>
            <p:cNvSpPr txBox="true"/>
            <p:nvPr/>
          </p:nvSpPr>
          <p:spPr>
            <a:xfrm rot="0">
              <a:off x="0" y="-28575"/>
              <a:ext cx="12065313" cy="7927975"/>
            </a:xfrm>
            <a:prstGeom prst="rect">
              <a:avLst/>
            </a:prstGeom>
          </p:spPr>
          <p:txBody>
            <a:bodyPr anchor="t" rtlCol="false" tIns="0" lIns="0" bIns="0" rIns="0">
              <a:spAutoFit/>
            </a:bodyPr>
            <a:lstStyle/>
            <a:p>
              <a:pPr algn="l" marL="665481" indent="-332740" lvl="1">
                <a:lnSpc>
                  <a:spcPts val="3698"/>
                </a:lnSpc>
                <a:buFont typeface="Arial"/>
                <a:buChar char="•"/>
              </a:pPr>
              <a:r>
                <a:rPr lang="en-US" sz="3082" spc="30">
                  <a:solidFill>
                    <a:srgbClr val="000000"/>
                  </a:solidFill>
                  <a:latin typeface="Poppins"/>
                </a:rPr>
                <a:t>Enhancing Accessibility to Healthcare</a:t>
              </a:r>
            </a:p>
            <a:p>
              <a:pPr algn="l">
                <a:lnSpc>
                  <a:spcPts val="5055"/>
                </a:lnSpc>
              </a:pPr>
            </a:p>
            <a:p>
              <a:pPr algn="l" marL="665481" indent="-332740" lvl="1">
                <a:lnSpc>
                  <a:spcPts val="4315"/>
                </a:lnSpc>
                <a:buFont typeface="Arial"/>
                <a:buChar char="•"/>
              </a:pPr>
              <a:r>
                <a:rPr lang="en-US" sz="3082" spc="30">
                  <a:solidFill>
                    <a:srgbClr val="000000"/>
                  </a:solidFill>
                  <a:latin typeface="Poppins"/>
                </a:rPr>
                <a:t> Enhancing Patient Outcomes</a:t>
              </a:r>
            </a:p>
            <a:p>
              <a:pPr algn="l">
                <a:lnSpc>
                  <a:spcPts val="4315"/>
                </a:lnSpc>
              </a:pPr>
            </a:p>
            <a:p>
              <a:pPr algn="l" marL="665481" indent="-332740" lvl="1">
                <a:lnSpc>
                  <a:spcPts val="3698"/>
                </a:lnSpc>
                <a:buFont typeface="Arial"/>
                <a:buChar char="•"/>
              </a:pPr>
              <a:r>
                <a:rPr lang="en-US" sz="3082" spc="30">
                  <a:solidFill>
                    <a:srgbClr val="000000"/>
                  </a:solidFill>
                  <a:latin typeface="Poppins"/>
                </a:rPr>
                <a:t>Reducing Healthcare Costs</a:t>
              </a:r>
            </a:p>
            <a:p>
              <a:pPr algn="l">
                <a:lnSpc>
                  <a:spcPts val="3698"/>
                </a:lnSpc>
              </a:pPr>
            </a:p>
            <a:p>
              <a:pPr algn="l" marL="665481" indent="-332740" lvl="1">
                <a:lnSpc>
                  <a:spcPts val="3698"/>
                </a:lnSpc>
                <a:buFont typeface="Arial"/>
                <a:buChar char="•"/>
              </a:pPr>
              <a:r>
                <a:rPr lang="en-US" sz="3082" spc="30">
                  <a:solidFill>
                    <a:srgbClr val="000000"/>
                  </a:solidFill>
                  <a:latin typeface="Poppins"/>
                </a:rPr>
                <a:t> Empowering Personalized Healthcare</a:t>
              </a:r>
            </a:p>
            <a:p>
              <a:pPr algn="l">
                <a:lnSpc>
                  <a:spcPts val="3698"/>
                </a:lnSpc>
              </a:pPr>
            </a:p>
            <a:p>
              <a:pPr algn="l" marL="665481" indent="-332740" lvl="1">
                <a:lnSpc>
                  <a:spcPts val="3698"/>
                </a:lnSpc>
                <a:buFont typeface="Arial"/>
                <a:buChar char="•"/>
              </a:pPr>
              <a:r>
                <a:rPr lang="en-US" sz="3082" spc="30">
                  <a:solidFill>
                    <a:srgbClr val="000000"/>
                  </a:solidFill>
                  <a:latin typeface="Poppins"/>
                </a:rPr>
                <a:t>Research and Development</a:t>
              </a:r>
            </a:p>
            <a:p>
              <a:pPr algn="l">
                <a:lnSpc>
                  <a:spcPts val="3698"/>
                </a:lnSpc>
              </a:pPr>
            </a:p>
            <a:p>
              <a:pPr algn="l">
                <a:lnSpc>
                  <a:spcPts val="3698"/>
                </a:lnSpc>
              </a:pPr>
            </a:p>
            <a:p>
              <a:pPr algn="l">
                <a:lnSpc>
                  <a:spcPts val="3698"/>
                </a:lnSpc>
              </a:pPr>
            </a:p>
          </p:txBody>
        </p:sp>
        <p:sp>
          <p:nvSpPr>
            <p:cNvPr name="TextBox 10" id="10"/>
            <p:cNvSpPr txBox="true"/>
            <p:nvPr/>
          </p:nvSpPr>
          <p:spPr>
            <a:xfrm rot="0">
              <a:off x="0" y="11129995"/>
              <a:ext cx="12065313" cy="600367"/>
            </a:xfrm>
            <a:prstGeom prst="rect">
              <a:avLst/>
            </a:prstGeom>
          </p:spPr>
          <p:txBody>
            <a:bodyPr anchor="t" rtlCol="false" tIns="0" lIns="0" bIns="0" rIns="0">
              <a:spAutoFit/>
            </a:bodyPr>
            <a:lstStyle/>
            <a:p>
              <a:pPr algn="l" marL="570412" indent="-285206" lvl="1">
                <a:lnSpc>
                  <a:spcPts val="3963"/>
                </a:lnSpc>
                <a:buAutoNum type="arabicPeriod" startAt="1"/>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703" r="0" b="-18703"/>
            </a:stretch>
          </a:blipFill>
        </p:spPr>
      </p:sp>
      <p:sp>
        <p:nvSpPr>
          <p:cNvPr name="AutoShape 3" id="3"/>
          <p:cNvSpPr/>
          <p:nvPr/>
        </p:nvSpPr>
        <p:spPr>
          <a:xfrm rot="0">
            <a:off x="0" y="0"/>
            <a:ext cx="1028700" cy="10287000"/>
          </a:xfrm>
          <a:prstGeom prst="rect">
            <a:avLst/>
          </a:prstGeom>
          <a:solidFill>
            <a:srgbClr val="FDFCFC"/>
          </a:solidFill>
        </p:spPr>
      </p:sp>
      <p:sp>
        <p:nvSpPr>
          <p:cNvPr name="TextBox 4" id="4"/>
          <p:cNvSpPr txBox="true"/>
          <p:nvPr/>
        </p:nvSpPr>
        <p:spPr>
          <a:xfrm rot="0">
            <a:off x="1856803" y="1028700"/>
            <a:ext cx="14574395" cy="720614"/>
          </a:xfrm>
          <a:prstGeom prst="rect">
            <a:avLst/>
          </a:prstGeom>
        </p:spPr>
        <p:txBody>
          <a:bodyPr anchor="t" rtlCol="false" tIns="0" lIns="0" bIns="0" rIns="0">
            <a:spAutoFit/>
          </a:bodyPr>
          <a:lstStyle/>
          <a:p>
            <a:pPr algn="ctr">
              <a:lnSpc>
                <a:spcPts val="5608"/>
              </a:lnSpc>
            </a:pPr>
            <a:r>
              <a:rPr lang="en-US" sz="4673" spc="46">
                <a:solidFill>
                  <a:srgbClr val="EFEFEF"/>
                </a:solidFill>
                <a:latin typeface="Lora Italics"/>
              </a:rPr>
              <a:t>Objectives</a:t>
            </a:r>
          </a:p>
        </p:txBody>
      </p:sp>
      <p:sp>
        <p:nvSpPr>
          <p:cNvPr name="TextBox 5" id="5"/>
          <p:cNvSpPr txBox="true"/>
          <p:nvPr/>
        </p:nvSpPr>
        <p:spPr>
          <a:xfrm rot="0">
            <a:off x="1673093" y="3084814"/>
            <a:ext cx="16614907" cy="3592915"/>
          </a:xfrm>
          <a:prstGeom prst="rect">
            <a:avLst/>
          </a:prstGeom>
        </p:spPr>
        <p:txBody>
          <a:bodyPr anchor="t" rtlCol="false" tIns="0" lIns="0" bIns="0" rIns="0">
            <a:spAutoFit/>
          </a:bodyPr>
          <a:lstStyle/>
          <a:p>
            <a:pPr algn="l" marL="549823" indent="-274911" lvl="1">
              <a:lnSpc>
                <a:spcPts val="3565"/>
              </a:lnSpc>
              <a:buFont typeface="Arial"/>
              <a:buChar char="•"/>
            </a:pPr>
            <a:r>
              <a:rPr lang="en-US" sz="2546">
                <a:solidFill>
                  <a:srgbClr val="EFEFEF"/>
                </a:solidFill>
                <a:latin typeface="Poppins"/>
              </a:rPr>
              <a:t>To increase the accuracy of the model using ensembled technique</a:t>
            </a:r>
          </a:p>
          <a:p>
            <a:pPr algn="l">
              <a:lnSpc>
                <a:spcPts val="3565"/>
              </a:lnSpc>
            </a:pPr>
          </a:p>
          <a:p>
            <a:pPr algn="l" marL="549823" indent="-274911" lvl="1">
              <a:lnSpc>
                <a:spcPts val="3565"/>
              </a:lnSpc>
              <a:buFont typeface="Arial"/>
              <a:buChar char="•"/>
            </a:pPr>
            <a:r>
              <a:rPr lang="en-US" sz="2546">
                <a:solidFill>
                  <a:srgbClr val="EFEFEF"/>
                </a:solidFill>
                <a:latin typeface="Poppins"/>
              </a:rPr>
              <a:t>To provide more stable and reliable predictions by mitigating the weaknesses of individual models</a:t>
            </a:r>
          </a:p>
          <a:p>
            <a:pPr algn="l">
              <a:lnSpc>
                <a:spcPts val="3565"/>
              </a:lnSpc>
            </a:pPr>
          </a:p>
          <a:p>
            <a:pPr algn="l" marL="549823" indent="-274911" lvl="1">
              <a:lnSpc>
                <a:spcPts val="3565"/>
              </a:lnSpc>
              <a:buFont typeface="Arial"/>
              <a:buChar char="•"/>
            </a:pPr>
            <a:r>
              <a:rPr lang="en-US" sz="2546">
                <a:solidFill>
                  <a:srgbClr val="EFEFEF"/>
                </a:solidFill>
                <a:latin typeface="Poppins"/>
              </a:rPr>
              <a:t>To performs well on unseen data, improving its applicability in real-world scenarios.</a:t>
            </a:r>
          </a:p>
          <a:p>
            <a:pPr algn="l">
              <a:lnSpc>
                <a:spcPts val="3565"/>
              </a:lnSpc>
            </a:pPr>
          </a:p>
          <a:p>
            <a:pPr algn="l" marL="549823" indent="-274911" lvl="1">
              <a:lnSpc>
                <a:spcPts val="3565"/>
              </a:lnSpc>
              <a:buFont typeface="Arial"/>
              <a:buChar char="•"/>
            </a:pPr>
            <a:r>
              <a:rPr lang="en-US" sz="2546">
                <a:solidFill>
                  <a:srgbClr val="EFEFEF"/>
                </a:solidFill>
                <a:latin typeface="Poppins"/>
              </a:rPr>
              <a:t>To Validats model performance through techniques like k-fold cross-validation, ensuring robust evaluation.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graphicFrame>
        <p:nvGraphicFramePr>
          <p:cNvPr name="Table 3" id="3"/>
          <p:cNvGraphicFramePr>
            <a:graphicFrameLocks noGrp="true"/>
          </p:cNvGraphicFramePr>
          <p:nvPr/>
        </p:nvGraphicFramePr>
        <p:xfrm>
          <a:off x="424831" y="988407"/>
          <a:ext cx="17516533" cy="9298593"/>
        </p:xfrm>
        <a:graphic>
          <a:graphicData uri="http://schemas.openxmlformats.org/drawingml/2006/table">
            <a:tbl>
              <a:tblPr/>
              <a:tblGrid>
                <a:gridCol w="4932463"/>
                <a:gridCol w="6213682"/>
                <a:gridCol w="3546180"/>
                <a:gridCol w="2824209"/>
              </a:tblGrid>
              <a:tr h="1664169">
                <a:tc>
                  <a:txBody>
                    <a:bodyPr anchor="t" rtlCol="false"/>
                    <a:lstStyle/>
                    <a:p>
                      <a:pPr algn="ctr">
                        <a:lnSpc>
                          <a:spcPts val="2940"/>
                        </a:lnSpc>
                        <a:defRPr/>
                      </a:pPr>
                      <a:r>
                        <a:rPr lang="en-US" sz="2100">
                          <a:solidFill>
                            <a:srgbClr val="FFFFFF"/>
                          </a:solidFill>
                          <a:latin typeface="Poppins Light"/>
                        </a:rPr>
                        <a:t>Research Papers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Description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Author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Publucation &amp;Year of Publication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045449">
                <a:tc>
                  <a:txBody>
                    <a:bodyPr anchor="t" rtlCol="false"/>
                    <a:lstStyle/>
                    <a:p>
                      <a:pPr algn="ctr">
                        <a:lnSpc>
                          <a:spcPts val="2940"/>
                        </a:lnSpc>
                        <a:defRPr/>
                      </a:pPr>
                      <a:r>
                        <a:rPr lang="en-US" sz="2100">
                          <a:solidFill>
                            <a:srgbClr val="FFFFFF"/>
                          </a:solidFill>
                          <a:latin typeface="Poppins Light Bold"/>
                        </a:rPr>
                        <a:t>CatBoost Ensemble Approach for Diabetes Risk Prediction at Early Stages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 In this paper, we propose an ensemble technique CatBoost which is a Gradient Boosting Decision Tree (GBDT) for diabetes prediction at early stages.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P. Suresh Kumar1</a:t>
                      </a:r>
                      <a:endParaRPr lang="en-US" sz="1100"/>
                    </a:p>
                    <a:p>
                      <a:pPr algn="ctr">
                        <a:lnSpc>
                          <a:spcPts val="2940"/>
                        </a:lnSpc>
                      </a:pPr>
                      <a:r>
                        <a:rPr lang="en-US" sz="2100">
                          <a:solidFill>
                            <a:srgbClr val="FFFFFF"/>
                          </a:solidFill>
                          <a:latin typeface="Poppins Light Bold"/>
                        </a:rPr>
                        <a:t>Anisha Kumari K</a:t>
                      </a:r>
                    </a:p>
                    <a:p>
                      <a:pPr algn="ctr">
                        <a:lnSpc>
                          <a:spcPts val="2940"/>
                        </a:lnSpc>
                      </a:pPr>
                      <a:r>
                        <a:rPr lang="en-US" sz="2100">
                          <a:solidFill>
                            <a:srgbClr val="FFFFFF"/>
                          </a:solidFill>
                          <a:latin typeface="Poppins Light Bold"/>
                        </a:rPr>
                        <a:t>Subhashree Mohapatra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IEEE 2021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419968">
                <a:tc>
                  <a:txBody>
                    <a:bodyPr anchor="t" rtlCol="false"/>
                    <a:lstStyle/>
                    <a:p>
                      <a:pPr algn="ctr">
                        <a:lnSpc>
                          <a:spcPts val="2940"/>
                        </a:lnSpc>
                        <a:defRPr/>
                      </a:pPr>
                      <a:r>
                        <a:rPr lang="en-US" sz="2100">
                          <a:solidFill>
                            <a:srgbClr val="FFFFFF"/>
                          </a:solidFill>
                          <a:latin typeface="Poppins Light"/>
                        </a:rPr>
                        <a:t>Genome-wide association analysis of type 2 diabetes in the EPICInterAct study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The EPIC-InterAct project, centred in 8 countries in the European Prospective Investigations into Cancer and Nutrition study, is one of the largest prospective studies of T2D.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Lina Cai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2020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169006">
                <a:tc>
                  <a:txBody>
                    <a:bodyPr anchor="t" rtlCol="false"/>
                    <a:lstStyle/>
                    <a:p>
                      <a:pPr algn="ctr">
                        <a:lnSpc>
                          <a:spcPts val="2940"/>
                        </a:lnSpc>
                        <a:defRPr/>
                      </a:pPr>
                      <a:r>
                        <a:rPr lang="en-US" sz="2100">
                          <a:solidFill>
                            <a:srgbClr val="FFFFFF"/>
                          </a:solidFill>
                          <a:latin typeface="Poppins Light"/>
                        </a:rPr>
                        <a:t>Genomic Prediction of 16 Complex Disease Risks Including Heart Attack, Diabetes, Breast and Prostate Cancer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Our results indicate that substantial improvements in predictive power are attainable using training sets with larger case populations. We anticipate rapid improvement in genomic prediction as more casecontrol data become available for analysis.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Louis Lello</a:t>
                      </a:r>
                      <a:endParaRPr lang="en-US" sz="1100"/>
                    </a:p>
                    <a:p>
                      <a:pPr algn="ctr">
                        <a:lnSpc>
                          <a:spcPts val="2940"/>
                        </a:lnSpc>
                      </a:pPr>
                      <a:r>
                        <a:rPr lang="en-US" sz="2100">
                          <a:solidFill>
                            <a:srgbClr val="FFFFFF"/>
                          </a:solidFill>
                          <a:latin typeface="Poppins Light"/>
                        </a:rPr>
                        <a:t>TimothyG. Raben</a:t>
                      </a:r>
                    </a:p>
                    <a:p>
                      <a:pPr algn="ctr">
                        <a:lnSpc>
                          <a:spcPts val="2940"/>
                        </a:lnSpc>
                      </a:pPr>
                      <a:r>
                        <a:rPr lang="en-US" sz="2100">
                          <a:solidFill>
                            <a:srgbClr val="FFFFFF"/>
                          </a:solidFill>
                          <a:latin typeface="Poppins Light"/>
                        </a:rPr>
                        <a:t>SokeYuenYong</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2019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5551166" y="141605"/>
            <a:ext cx="5852121" cy="887095"/>
          </a:xfrm>
          <a:prstGeom prst="rect">
            <a:avLst/>
          </a:prstGeom>
        </p:spPr>
        <p:txBody>
          <a:bodyPr anchor="t" rtlCol="false" tIns="0" lIns="0" bIns="0" rIns="0">
            <a:spAutoFit/>
          </a:bodyPr>
          <a:lstStyle/>
          <a:p>
            <a:pPr algn="ctr">
              <a:lnSpc>
                <a:spcPts val="7279"/>
              </a:lnSpc>
            </a:pPr>
            <a:r>
              <a:rPr lang="en-US" sz="5199">
                <a:solidFill>
                  <a:srgbClr val="EFEFEF"/>
                </a:solidFill>
                <a:latin typeface="Canva Sans Bold"/>
              </a:rPr>
              <a:t>Liturature Survey: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graphicFrame>
        <p:nvGraphicFramePr>
          <p:cNvPr name="Table 3" id="3"/>
          <p:cNvGraphicFramePr>
            <a:graphicFrameLocks noGrp="true"/>
          </p:cNvGraphicFramePr>
          <p:nvPr/>
        </p:nvGraphicFramePr>
        <p:xfrm>
          <a:off x="279512" y="0"/>
          <a:ext cx="17728976" cy="10766679"/>
        </p:xfrm>
        <a:graphic>
          <a:graphicData uri="http://schemas.openxmlformats.org/drawingml/2006/table">
            <a:tbl>
              <a:tblPr/>
              <a:tblGrid>
                <a:gridCol w="3694273"/>
                <a:gridCol w="10095218"/>
                <a:gridCol w="2396119"/>
                <a:gridCol w="1543365"/>
              </a:tblGrid>
              <a:tr h="2036030">
                <a:tc>
                  <a:txBody>
                    <a:bodyPr anchor="t" rtlCol="false"/>
                    <a:lstStyle/>
                    <a:p>
                      <a:pPr algn="ctr">
                        <a:lnSpc>
                          <a:spcPts val="2940"/>
                        </a:lnSpc>
                        <a:defRPr/>
                      </a:pPr>
                      <a:r>
                        <a:rPr lang="en-US" sz="2100">
                          <a:solidFill>
                            <a:srgbClr val="FFFFFF"/>
                          </a:solidFill>
                          <a:latin typeface="Poppins Light Bold"/>
                        </a:rPr>
                        <a:t>Random Forest Algorithm for the Prediction of Diabetes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The literature introduces a weighted ensembling approach, where weights are determined based on the Area Under ROC Curve (AUC) of each ML model. AUC is chosen as the performance metric, optimized through hyperparameter tuning using the grid search technique.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Md. Kamrul Hasan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IEEE  2019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781618">
                <a:tc>
                  <a:txBody>
                    <a:bodyPr anchor="t" rtlCol="false"/>
                    <a:lstStyle/>
                    <a:p>
                      <a:pPr algn="ctr">
                        <a:lnSpc>
                          <a:spcPts val="2940"/>
                        </a:lnSpc>
                        <a:defRPr/>
                      </a:pPr>
                      <a:r>
                        <a:rPr lang="en-US" sz="2100">
                          <a:solidFill>
                            <a:srgbClr val="FFFFFF"/>
                          </a:solidFill>
                          <a:latin typeface="Poppins Light"/>
                        </a:rPr>
                        <a:t>HYBRID PREDICTION MODEL FOR TYPE-2 DIABETES WITH CLASS IMBALANCE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This paper presents an efficient model for classifying type-2 diabetes using a hybrid approach. The dataset, obtained from Vanderbilt University, USA, focuses on 390 African-American individuals and includes parameters such as Glucose, Age, Cholesterol, Weight, and Waist/Hip ratio. To address imbalance, oversampling and undersampling methods are applied.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Rishi Kashyap</a:t>
                      </a:r>
                      <a:endParaRPr lang="en-US" sz="1100"/>
                    </a:p>
                    <a:p>
                      <a:pPr algn="ctr">
                        <a:lnSpc>
                          <a:spcPts val="2940"/>
                        </a:lnSpc>
                      </a:pPr>
                      <a:r>
                        <a:rPr lang="en-US" sz="2100">
                          <a:solidFill>
                            <a:srgbClr val="FFFFFF"/>
                          </a:solidFill>
                          <a:latin typeface="Poppins Light"/>
                        </a:rPr>
                        <a:t>Surya Teja CVN</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IEEE 2020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154413">
                <a:tc>
                  <a:txBody>
                    <a:bodyPr anchor="t" rtlCol="false"/>
                    <a:lstStyle/>
                    <a:p>
                      <a:pPr algn="ctr">
                        <a:lnSpc>
                          <a:spcPts val="2940"/>
                        </a:lnSpc>
                        <a:defRPr/>
                      </a:pPr>
                      <a:r>
                        <a:rPr lang="en-US" sz="2100">
                          <a:solidFill>
                            <a:srgbClr val="FFFFFF"/>
                          </a:solidFill>
                          <a:latin typeface="Poppins Light"/>
                        </a:rPr>
                        <a:t>Predictive Diabetes Mellictus by DNA sequences using Deep Learning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Deep learning algorithms and artificial intelligence (AI) are introduced. Based on DNA sequencing, a recent study used Long Short-Term Memory (LSTM) algorithms and Convolutional Neural Networks (CNNs) to identify diabetes types. The results were remarkable: on a labeled dataset, the suggested CNN-LSTM model reached 100% accuracy, highlighting AI's promise in healthcare</a:t>
                      </a:r>
                      <a:endParaRPr lang="en-US" sz="1100"/>
                    </a:p>
                    <a:p>
                      <a:pPr algn="ctr">
                        <a:lnSpc>
                          <a:spcPts val="2940"/>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u="sng">
                          <a:solidFill>
                            <a:srgbClr val="FFFFFF"/>
                          </a:solidFill>
                          <a:latin typeface="Poppins Light"/>
                          <a:hlinkClick r:id="rId3" tooltip="https://bjeps.alkafeel.edu.iq/do/search/?q=bp_author_id%3A%227e4beaab-740d-4777-96d1-acc9c629461b%22%20OR%20%28author%3A%22Lena%20abed%20ALraheim%20Hamza%22%20AND%20-bp_author_id%3A%5B%2A%20TO%20%2A%5D%29&amp;start=0&amp;context=23245484"/>
                        </a:rPr>
                        <a:t>Lena abed ALraheim Hamza,</a:t>
                      </a:r>
                      <a:endParaRPr lang="en-US" sz="1100"/>
                    </a:p>
                    <a:p>
                      <a:pPr algn="ctr">
                        <a:lnSpc>
                          <a:spcPts val="2940"/>
                        </a:lnSpc>
                      </a:pPr>
                      <a:r>
                        <a:rPr lang="en-US" sz="2100" u="sng">
                          <a:solidFill>
                            <a:srgbClr val="FFFFFF"/>
                          </a:solidFill>
                          <a:latin typeface="Poppins Light"/>
                          <a:hlinkClick r:id="rId4" tooltip="https://bjeps.alkafeel.edu.iq/do/search/?q=author%3A%22Hussein%20Attya%20Lafta%22&amp;start=0&amp;context=23245484"/>
                        </a:rPr>
                        <a:t>Hussein Attya Lafta</a:t>
                      </a:r>
                      <a:r>
                        <a:rPr lang="en-US" sz="2100">
                          <a:solidFill>
                            <a:srgbClr val="FFFFFF"/>
                          </a:solidFill>
                          <a:latin typeface="Poppins Light"/>
                        </a:rPr>
                        <a:t>.</a:t>
                      </a:r>
                    </a:p>
                    <a:p>
                      <a:pPr algn="ctr">
                        <a:lnSpc>
                          <a:spcPts val="2940"/>
                        </a:lnSpc>
                      </a:pPr>
                      <a:r>
                        <a:rPr lang="en-US" sz="2100" u="sng">
                          <a:solidFill>
                            <a:srgbClr val="FFFFFF"/>
                          </a:solidFill>
                          <a:latin typeface="Poppins Light"/>
                          <a:hlinkClick r:id="rId5" tooltip="https://bjeps.alkafeel.edu.iq/do/search/?q=author%3A%22Sura%20Zaki%20Al-Rashid%22&amp;start=0&amp;context=23245484"/>
                        </a:rPr>
                        <a:t>Sura Zaki Al-Rashid,</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IEEE 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794618">
                <a:tc>
                  <a:txBody>
                    <a:bodyPr anchor="t" rtlCol="false"/>
                    <a:lstStyle/>
                    <a:p>
                      <a:pPr algn="ctr">
                        <a:lnSpc>
                          <a:spcPts val="2940"/>
                        </a:lnSpc>
                        <a:defRPr/>
                      </a:pPr>
                      <a:r>
                        <a:rPr lang="en-US" sz="2100">
                          <a:solidFill>
                            <a:srgbClr val="FFFFFF"/>
                          </a:solidFill>
                          <a:latin typeface="Poppins Light"/>
                        </a:rPr>
                        <a:t>Prediction of type 2 diabetes mellitus onset using logistic regressionbased scorecards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This study focused on analyzing data from 44,709 nondiabetic participants aged 40–69 in the UK Biobank to predict the risk of Type 2 Diabetes (T2D) onset within a mean timeframe of 7.3 years. Initially considering 798 potential predictors for T2D onset, the study employed gradient boosting decision trees, survival analysis, and logistic regression methods.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Yochai Edlitz1</a:t>
                      </a:r>
                      <a:endParaRPr lang="en-US" sz="1100"/>
                    </a:p>
                    <a:p>
                      <a:pPr algn="ctr">
                        <a:lnSpc>
                          <a:spcPts val="2940"/>
                        </a:lnSpc>
                      </a:pPr>
                      <a:r>
                        <a:rPr lang="en-US" sz="2100">
                          <a:solidFill>
                            <a:srgbClr val="FFFFFF"/>
                          </a:solidFill>
                          <a:latin typeface="Poppins Light"/>
                        </a:rPr>
                        <a:t>Eran Segal</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2020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graphicFrame>
        <p:nvGraphicFramePr>
          <p:cNvPr name="Table 3" id="3"/>
          <p:cNvGraphicFramePr>
            <a:graphicFrameLocks noGrp="true"/>
          </p:cNvGraphicFramePr>
          <p:nvPr/>
        </p:nvGraphicFramePr>
        <p:xfrm>
          <a:off x="445185" y="352225"/>
          <a:ext cx="17397629" cy="9582549"/>
        </p:xfrm>
        <a:graphic>
          <a:graphicData uri="http://schemas.openxmlformats.org/drawingml/2006/table">
            <a:tbl>
              <a:tblPr/>
              <a:tblGrid>
                <a:gridCol w="4880991"/>
                <a:gridCol w="7333677"/>
                <a:gridCol w="3891822"/>
                <a:gridCol w="1291139"/>
              </a:tblGrid>
              <a:tr h="3026897">
                <a:tc>
                  <a:txBody>
                    <a:bodyPr anchor="t" rtlCol="false"/>
                    <a:lstStyle/>
                    <a:p>
                      <a:pPr algn="ctr">
                        <a:lnSpc>
                          <a:spcPts val="2940"/>
                        </a:lnSpc>
                        <a:defRPr/>
                      </a:pPr>
                      <a:r>
                        <a:rPr lang="en-US" sz="2100">
                          <a:solidFill>
                            <a:srgbClr val="FFFFFF"/>
                          </a:solidFill>
                          <a:latin typeface="Poppins Light Bold"/>
                        </a:rPr>
                        <a:t>Machine Learning Tools for Long-Term Type 2 Diabetes Risk Prediction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A novel ensemble WeightedVotingLRRFs ML model is introduced to enhance diabetes prediction, achieving an Area Under the ROC Curve (AUC) of 0.884. The model incorporates optimal weights determined through a bi-objective genetic algorithm based on Sensitivity and AUC.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NIKOS FAZAKIS</a:t>
                      </a:r>
                      <a:endParaRPr lang="en-US" sz="1100"/>
                    </a:p>
                    <a:p>
                      <a:pPr algn="ctr">
                        <a:lnSpc>
                          <a:spcPts val="2940"/>
                        </a:lnSpc>
                      </a:pPr>
                      <a:r>
                        <a:rPr lang="en-US" sz="2100">
                          <a:solidFill>
                            <a:srgbClr val="FFFFFF"/>
                          </a:solidFill>
                          <a:latin typeface="Poppins Light"/>
                        </a:rPr>
                        <a:t>OTILIA KOCSIS</a:t>
                      </a:r>
                    </a:p>
                    <a:p>
                      <a:pPr algn="ctr">
                        <a:lnSpc>
                          <a:spcPts val="2940"/>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Bold"/>
                        </a:rPr>
                        <a:t>IEEE 2021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522252">
                <a:tc>
                  <a:txBody>
                    <a:bodyPr anchor="t" rtlCol="false"/>
                    <a:lstStyle/>
                    <a:p>
                      <a:pPr algn="ctr">
                        <a:lnSpc>
                          <a:spcPts val="2940"/>
                        </a:lnSpc>
                        <a:defRPr/>
                      </a:pPr>
                      <a:r>
                        <a:rPr lang="en-US" sz="2100">
                          <a:solidFill>
                            <a:srgbClr val="FFFFFF"/>
                          </a:solidFill>
                          <a:latin typeface="Poppins Light"/>
                        </a:rPr>
                        <a:t>Prediction Model for Type 2 Diabetes using Stacked Ensemble Classifiers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The study employs 10-fold cross-validation and assesses performance using precision, recall, F-measure, and accuracy metrics. Experimental results demonstrate the superiority of the proposed model, achieving high accuracy rates of up to 93.18%, 98.87%, and 96.09% for datasets I, II, and III, respectively.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Norma Latif Fitriyani</a:t>
                      </a:r>
                      <a:endParaRPr lang="en-US" sz="1100"/>
                    </a:p>
                    <a:p>
                      <a:pPr algn="ctr">
                        <a:lnSpc>
                          <a:spcPts val="2940"/>
                        </a:lnSpc>
                      </a:pPr>
                      <a:r>
                        <a:rPr lang="en-US" sz="2100">
                          <a:solidFill>
                            <a:srgbClr val="FFFFFF"/>
                          </a:solidFill>
                          <a:latin typeface="Poppins Light"/>
                        </a:rPr>
                        <a:t>Muhammad Syafrudin</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2020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033400">
                <a:tc>
                  <a:txBody>
                    <a:bodyPr anchor="t" rtlCol="false"/>
                    <a:lstStyle/>
                    <a:p>
                      <a:pPr algn="ctr">
                        <a:lnSpc>
                          <a:spcPts val="2940"/>
                        </a:lnSpc>
                        <a:defRPr/>
                      </a:pPr>
                      <a:r>
                        <a:rPr lang="en-US" sz="2100">
                          <a:solidFill>
                            <a:srgbClr val="FFFFFF"/>
                          </a:solidFill>
                          <a:latin typeface="Poppins Light"/>
                        </a:rPr>
                        <a:t>Diabetes Prediction Using Ensembling of Different Machine Learning Classifiers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In this literature, we are proposing a robust framework for diabetes prediction where the outlier rejection, filling the missing values, data standardization, feature selection, K-fold cross-validation, and different Machine Learning classifiers ere employed. 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MD. KAMRUL HASAN1</a:t>
                      </a:r>
                      <a:endParaRPr lang="en-US" sz="1100"/>
                    </a:p>
                    <a:p>
                      <a:pPr algn="ctr">
                        <a:lnSpc>
                          <a:spcPts val="2940"/>
                        </a:lnSpc>
                      </a:pPr>
                      <a:r>
                        <a:rPr lang="en-US" sz="2100">
                          <a:solidFill>
                            <a:srgbClr val="FFFFFF"/>
                          </a:solidFill>
                          <a:latin typeface="Poppins Light"/>
                        </a:rPr>
                        <a:t>MD. ASHRAFUL ALAM1</a:t>
                      </a:r>
                    </a:p>
                    <a:p>
                      <a:pPr algn="ctr">
                        <a:lnSpc>
                          <a:spcPts val="2940"/>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40"/>
                        </a:lnSpc>
                        <a:defRPr/>
                      </a:pPr>
                      <a:r>
                        <a:rPr lang="en-US" sz="2100">
                          <a:solidFill>
                            <a:srgbClr val="FFFFFF"/>
                          </a:solidFill>
                          <a:latin typeface="Poppins Light"/>
                        </a:rPr>
                        <a:t>2020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sp>
        <p:nvSpPr>
          <p:cNvPr name="TextBox 3" id="3"/>
          <p:cNvSpPr txBox="true"/>
          <p:nvPr/>
        </p:nvSpPr>
        <p:spPr>
          <a:xfrm rot="0">
            <a:off x="3108900" y="2998556"/>
            <a:ext cx="12070199" cy="5269720"/>
          </a:xfrm>
          <a:prstGeom prst="rect">
            <a:avLst/>
          </a:prstGeom>
        </p:spPr>
        <p:txBody>
          <a:bodyPr anchor="t" rtlCol="false" tIns="0" lIns="0" bIns="0" rIns="0">
            <a:spAutoFit/>
          </a:bodyPr>
          <a:lstStyle/>
          <a:p>
            <a:pPr algn="l" marL="914548" indent="-457274" lvl="1">
              <a:lnSpc>
                <a:spcPts val="8514"/>
              </a:lnSpc>
              <a:buFont typeface="Arial"/>
              <a:buChar char="•"/>
            </a:pPr>
            <a:r>
              <a:rPr lang="en-US" sz="4235">
                <a:solidFill>
                  <a:srgbClr val="FFFFFF"/>
                </a:solidFill>
                <a:latin typeface="Canva Sans"/>
              </a:rPr>
              <a:t>Data Collection and Preprocessing</a:t>
            </a:r>
          </a:p>
          <a:p>
            <a:pPr algn="l" marL="914548" indent="-457274" lvl="1">
              <a:lnSpc>
                <a:spcPts val="8514"/>
              </a:lnSpc>
              <a:buFont typeface="Arial"/>
              <a:buChar char="•"/>
            </a:pPr>
            <a:r>
              <a:rPr lang="en-US" sz="4235">
                <a:solidFill>
                  <a:srgbClr val="FFFFFF"/>
                </a:solidFill>
                <a:latin typeface="Canva Sans"/>
              </a:rPr>
              <a:t>Model Selection and Ensemble Techniques</a:t>
            </a:r>
          </a:p>
          <a:p>
            <a:pPr algn="l" marL="914548" indent="-457274" lvl="1">
              <a:lnSpc>
                <a:spcPts val="8514"/>
              </a:lnSpc>
              <a:buFont typeface="Arial"/>
              <a:buChar char="•"/>
            </a:pPr>
            <a:r>
              <a:rPr lang="en-US" sz="4235">
                <a:solidFill>
                  <a:srgbClr val="FFFFFF"/>
                </a:solidFill>
                <a:latin typeface="Canva Sans"/>
              </a:rPr>
              <a:t>Model Evaluation</a:t>
            </a:r>
          </a:p>
          <a:p>
            <a:pPr algn="l" marL="914548" indent="-457274" lvl="1">
              <a:lnSpc>
                <a:spcPts val="8514"/>
              </a:lnSpc>
              <a:buFont typeface="Arial"/>
              <a:buChar char="•"/>
            </a:pPr>
            <a:r>
              <a:rPr lang="en-US" sz="4235">
                <a:solidFill>
                  <a:srgbClr val="FFFFFF"/>
                </a:solidFill>
                <a:latin typeface="Canva Sans"/>
              </a:rPr>
              <a:t>Cross-Validation and Generalization</a:t>
            </a:r>
          </a:p>
          <a:p>
            <a:pPr algn="l" marL="914548" indent="-457274" lvl="1">
              <a:lnSpc>
                <a:spcPts val="8514"/>
              </a:lnSpc>
              <a:buFont typeface="Arial"/>
              <a:buChar char="•"/>
            </a:pPr>
            <a:r>
              <a:rPr lang="en-US" sz="4235">
                <a:solidFill>
                  <a:srgbClr val="FFFFFF"/>
                </a:solidFill>
                <a:latin typeface="Canva Sans"/>
              </a:rPr>
              <a:t>Implementation and Deployment</a:t>
            </a:r>
          </a:p>
        </p:txBody>
      </p:sp>
      <p:sp>
        <p:nvSpPr>
          <p:cNvPr name="Freeform 4" id="4"/>
          <p:cNvSpPr/>
          <p:nvPr/>
        </p:nvSpPr>
        <p:spPr>
          <a:xfrm flipH="false" flipV="false" rot="0">
            <a:off x="279110" y="275224"/>
            <a:ext cx="2345788" cy="2345788"/>
          </a:xfrm>
          <a:custGeom>
            <a:avLst/>
            <a:gdLst/>
            <a:ahLst/>
            <a:cxnLst/>
            <a:rect r="r" b="b" t="t" l="l"/>
            <a:pathLst>
              <a:path h="2345788" w="2345788">
                <a:moveTo>
                  <a:pt x="0" y="0"/>
                </a:moveTo>
                <a:lnTo>
                  <a:pt x="2345788" y="0"/>
                </a:lnTo>
                <a:lnTo>
                  <a:pt x="2345788" y="2345788"/>
                </a:lnTo>
                <a:lnTo>
                  <a:pt x="0" y="2345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214045" y="528002"/>
            <a:ext cx="7859911" cy="920115"/>
          </a:xfrm>
          <a:prstGeom prst="rect">
            <a:avLst/>
          </a:prstGeom>
        </p:spPr>
        <p:txBody>
          <a:bodyPr anchor="t" rtlCol="false" tIns="0" lIns="0" bIns="0" rIns="0">
            <a:spAutoFit/>
          </a:bodyPr>
          <a:lstStyle/>
          <a:p>
            <a:pPr algn="ctr">
              <a:lnSpc>
                <a:spcPts val="7559"/>
              </a:lnSpc>
            </a:pPr>
            <a:r>
              <a:rPr lang="en-US" sz="5399">
                <a:solidFill>
                  <a:srgbClr val="FFFFFF"/>
                </a:solidFill>
                <a:latin typeface="Canva Sans Bold"/>
              </a:rPr>
              <a:t>Proposed 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DAF0l1tFrJU</dc:identifier>
  <dcterms:modified xsi:type="dcterms:W3CDTF">2011-08-01T06:04:30Z</dcterms:modified>
  <cp:revision>1</cp:revision>
  <dc:title>White and Red Minimalist Modern Professional Genome Editing Medical Presentation</dc:title>
</cp:coreProperties>
</file>